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5E6D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8" autoAdjust="0"/>
    <p:restoredTop sz="94101" autoAdjust="0"/>
  </p:normalViewPr>
  <p:slideViewPr>
    <p:cSldViewPr>
      <p:cViewPr varScale="1">
        <p:scale>
          <a:sx n="52" d="100"/>
          <a:sy n="52" d="100"/>
        </p:scale>
        <p:origin x="-169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C2705-4CD4-49FE-BB27-F391037B6799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9E723-593B-4CBF-95D6-CF2C8B7A4C92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52896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9E723-593B-4CBF-95D6-CF2C8B7A4C92}" type="slidenum">
              <a:rPr lang="en-NZ" smtClean="0"/>
              <a:t>2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97281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9E723-593B-4CBF-95D6-CF2C8B7A4C92}" type="slidenum">
              <a:rPr lang="en-NZ" smtClean="0"/>
              <a:t>8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46526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20543A7-29D5-4656-B05A-4ADDE95AD924}" type="datetimeFigureOut">
              <a:rPr lang="en-NZ" smtClean="0"/>
              <a:t>29/05/2013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C0B8A16-C359-4F86-AFE7-68A0FB2E43C9}" type="slidenum">
              <a:rPr lang="en-NZ" smtClean="0"/>
              <a:t>‹#›</a:t>
            </a:fld>
            <a:endParaRPr lang="en-N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audio" Target="../media/audio4.wav"/><Relationship Id="rId10" Type="http://schemas.openxmlformats.org/officeDocument/2006/relationships/image" Target="../media/image7.gif"/><Relationship Id="rId4" Type="http://schemas.openxmlformats.org/officeDocument/2006/relationships/audio" Target="../media/audio3.wav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audio" Target="../media/audio5.wav"/><Relationship Id="rId7" Type="http://schemas.openxmlformats.org/officeDocument/2006/relationships/image" Target="../media/image15.png"/><Relationship Id="rId12" Type="http://schemas.openxmlformats.org/officeDocument/2006/relationships/audio" Target="../media/audio5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jpeg"/><Relationship Id="rId2" Type="http://schemas.openxmlformats.org/officeDocument/2006/relationships/image" Target="../media/image20.jpeg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10" Type="http://schemas.openxmlformats.org/officeDocument/2006/relationships/image" Target="../media/image28.wmf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37.emf"/><Relationship Id="rId4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image" Target="../media/image12.jpeg"/><Relationship Id="rId7" Type="http://schemas.openxmlformats.org/officeDocument/2006/relationships/image" Target="../media/image4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jpeg"/><Relationship Id="rId18" Type="http://schemas.openxmlformats.org/officeDocument/2006/relationships/audio" Target="../media/audio6.wav"/><Relationship Id="rId3" Type="http://schemas.openxmlformats.org/officeDocument/2006/relationships/image" Target="../media/image45.pn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17" Type="http://schemas.openxmlformats.org/officeDocument/2006/relationships/image" Target="../media/image57.png"/><Relationship Id="rId2" Type="http://schemas.openxmlformats.org/officeDocument/2006/relationships/audio" Target="../media/audio6.wav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5" Type="http://schemas.openxmlformats.org/officeDocument/2006/relationships/image" Target="../media/image36.jpeg"/><Relationship Id="rId10" Type="http://schemas.openxmlformats.org/officeDocument/2006/relationships/image" Target="../media/image51.jpeg"/><Relationship Id="rId4" Type="http://schemas.openxmlformats.org/officeDocument/2006/relationships/image" Target="../media/image12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40.jpeg"/><Relationship Id="rId3" Type="http://schemas.openxmlformats.org/officeDocument/2006/relationships/audio" Target="../media/audio2.wav"/><Relationship Id="rId7" Type="http://schemas.openxmlformats.org/officeDocument/2006/relationships/image" Target="../media/image60.jpeg"/><Relationship Id="rId12" Type="http://schemas.openxmlformats.org/officeDocument/2006/relationships/image" Target="../media/image6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12.jpeg"/><Relationship Id="rId5" Type="http://schemas.openxmlformats.org/officeDocument/2006/relationships/image" Target="../media/image59.jpeg"/><Relationship Id="rId10" Type="http://schemas.openxmlformats.org/officeDocument/2006/relationships/image" Target="../media/image36.jpeg"/><Relationship Id="rId4" Type="http://schemas.openxmlformats.org/officeDocument/2006/relationships/image" Target="../media/image58.jpeg"/><Relationship Id="rId9" Type="http://schemas.openxmlformats.org/officeDocument/2006/relationships/image" Target="../media/image62.jpeg"/><Relationship Id="rId1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2.jpeg"/><Relationship Id="rId18" Type="http://schemas.openxmlformats.org/officeDocument/2006/relationships/audio" Target="../media/audio7.wav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12" Type="http://schemas.openxmlformats.org/officeDocument/2006/relationships/image" Target="../media/image3.png"/><Relationship Id="rId17" Type="http://schemas.openxmlformats.org/officeDocument/2006/relationships/image" Target="../media/image73.jpeg"/><Relationship Id="rId2" Type="http://schemas.openxmlformats.org/officeDocument/2006/relationships/audio" Target="../media/audio7.wav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11" Type="http://schemas.openxmlformats.org/officeDocument/2006/relationships/image" Target="../media/image9.png"/><Relationship Id="rId5" Type="http://schemas.openxmlformats.org/officeDocument/2006/relationships/image" Target="../media/image66.jpeg"/><Relationship Id="rId15" Type="http://schemas.openxmlformats.org/officeDocument/2006/relationships/image" Target="../media/image7.gif"/><Relationship Id="rId10" Type="http://schemas.openxmlformats.org/officeDocument/2006/relationships/image" Target="../media/image71.png"/><Relationship Id="rId4" Type="http://schemas.openxmlformats.org/officeDocument/2006/relationships/image" Target="../media/image65.jpeg"/><Relationship Id="rId9" Type="http://schemas.openxmlformats.org/officeDocument/2006/relationships/image" Target="../media/image70.jpeg"/><Relationship Id="rId1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5" r="18744"/>
          <a:stretch/>
        </p:blipFill>
        <p:spPr bwMode="auto">
          <a:xfrm>
            <a:off x="319834" y="2373218"/>
            <a:ext cx="1209048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lowchart: Magnetic Disk 3"/>
          <p:cNvSpPr/>
          <p:nvPr/>
        </p:nvSpPr>
        <p:spPr>
          <a:xfrm>
            <a:off x="2915816" y="173962"/>
            <a:ext cx="3312368" cy="892195"/>
          </a:xfrm>
          <a:prstGeom prst="flowChartMagneticDisk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>
              <a:noFill/>
            </a:endParaRPr>
          </a:p>
        </p:txBody>
      </p:sp>
      <p:pic>
        <p:nvPicPr>
          <p:cNvPr id="1032" name="Picture 8" descr="C:\Users\Rod\Pictures\Sharp Plumbing Services\water-droplet-ico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2" r="22392"/>
          <a:stretch/>
        </p:blipFill>
        <p:spPr bwMode="auto">
          <a:xfrm>
            <a:off x="6801504" y="4521236"/>
            <a:ext cx="1116000" cy="156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od\Pictures\Sharp Plumbing Services\psd-flame-icon_30-1870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1" r="24381"/>
          <a:stretch/>
        </p:blipFill>
        <p:spPr bwMode="auto">
          <a:xfrm>
            <a:off x="1206658" y="4521236"/>
            <a:ext cx="1115122" cy="159030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7784" y="188641"/>
            <a:ext cx="3888432" cy="792088"/>
          </a:xfrm>
          <a:ln>
            <a:noFill/>
          </a:ln>
        </p:spPr>
        <p:txBody>
          <a:bodyPr/>
          <a:lstStyle/>
          <a:p>
            <a:pPr algn="ctr"/>
            <a:r>
              <a:rPr lang="en-NZ" sz="3600" b="1" dirty="0" smtClean="0">
                <a:solidFill>
                  <a:srgbClr val="FF6600"/>
                </a:solidFill>
              </a:rPr>
              <a:t>Introduction</a:t>
            </a:r>
            <a:endParaRPr lang="en-NZ" sz="3600" b="1" dirty="0">
              <a:solidFill>
                <a:srgbClr val="FF6600"/>
              </a:solidFill>
            </a:endParaRPr>
          </a:p>
        </p:txBody>
      </p:sp>
      <p:pic>
        <p:nvPicPr>
          <p:cNvPr id="1026" name="Picture 2" descr="http://www.combinedplumbers.co.nz/images/Staff/staff1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33" b="7882"/>
          <a:stretch/>
        </p:blipFill>
        <p:spPr bwMode="auto">
          <a:xfrm>
            <a:off x="2164822" y="1675735"/>
            <a:ext cx="4811751" cy="20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apsofworld.com/images/world-countries-flags/new-zealand-flag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43156"/>
            <a:ext cx="2592288" cy="176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thecommonwealth.org/Shared_ASP_Files/UploadedFiles/%7B776C6927-C28A-4EDB-B8C9-E743E6A74D9E%7D_NewZealand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16433"/>
            <a:ext cx="2714093" cy="309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://www.inkity.com/catalog/img/4/9607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3962"/>
            <a:ext cx="2538202" cy="206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5" descr="data:image/jpeg;base64,/9j/4AAQSkZJRgABAQAAAQABAAD/2wCEAAkGBhQSEBUUEhQUFRUUFhUYFxUUFRUVFRUVFxUVFBUWFBQXHCYeGBkjGRQVHy8gIyctLSwsFR4xNTAqNSYrLCkBCQoKDgwOGg8PGikfHyQsKSwpLCwpKSosKSksKSwsLCwpKSwsLCwsKSkpLCkpKSwsKSwpKSksLCwpLCkpKSwpKf/AABEIANMA7wMBIgACEQEDEQH/xAAcAAABBQEBAQAAAAAAAAAAAAAAAQMEBQYCBwj/xABEEAABAwIDAwYKCQIGAwEAAAABAAIDERIEITEFQVEGEyJhcZEHFBcyUlOBsdHSFRYjM0KhosHwcoIkQ2KywuFUc5Jj/8QAGgEBAAMBAQEAAAAAAAAAAAAAAAECAwQFBv/EAC8RAAIBAgQEBQQCAwEAAAAAAAABAgMREhMhMQRRYZEUIkFS4SMycaFC0WKx8AX/2gAMAwEAAhEDEQA/APU5pbR1509gJ14ZKO7FOb5wyFLqNcKAmlWuqbgDuoDvTmMgLhlnSuRyuaQWltd2RTUTXkBlHULaVc1ooNOkQSXmnCgXSzzESMTOGCrsgSATpSuVezXvXLZ3VN7W20uD2GraUORrvoNyMYx+Q5vnGmtw0d1EdeqYgw0jWPEcb2itWteRUmragAZAUB353I2WUXyH2YxhBIrRrS6tptIGtrjqc08HjLPIgEdhApl7VHgjeXuLo5QHAecQWjiA0bs/bTNJgIHhga9jgWgNudoczmO4fkgw9B/nhUNzqd9Db7XjILtV0WGkIa18clWgNua8tYQNHUG/qop8twIAY41/FTJuYFTU13omQ4vkJHMC5zdC2321C4fi2NpU0B0daS2ulC4ZVXLGTNdRwMgLciGhoa4VOf5JjCQPa7oxSNr5wLgY8zUuG+vsAzS4wsnpEyyaQ21heKjOpGWmo4ZnTgnwDvBB4FWTKuLQiEIUkAhCEAIQhACEIQAhCEAIQhACF0Iyl5o/wpci6OELvmj/AAo5opci6OEJSEiFhVLwent/YKIpmB0Pb+wWc9jeh94/ohAzSuKyPQEQEiCVJIEISlIgBCEITYEzi/N9qeTOL832qVuZVV5GQ0iVItzywQlXEmiEC1S1UVCmxTGyWEibg3pxQXTugQhCEghCEBIGg7AlSDclVTne4IQgoQMy6rhdy6rhWR0LYVS8F5p7f2CiKZgjl7f2CznsdHD/AH9yQxI9CUrI9E5QlohSA3JErkiAEISVQkC5NYvzUs8N7aaZt4HRwdv7EmKIDc8gPgeKlGVX7WQykTnODcB26nj2I50rW7PNsjhcS6FO86UXjeB7v+lN3yIsn6kJCmHDg6Z9W9cWDgFKlczdNnGH3pxACEZZKyFDUthTjX5IvHWoudapU2tWN2FFhTl460XhLsnJp+44zS9LrXXOBHOBQRkUuZwXHii88USOquFJzTjFOyFJSIQpICqlYN4p7VBuRcqNXLU6mCVy3uQqi5FyrgOnxXT9luluVPci5MA8V0/Zb1SVVTci5MI8V0/Zl/C14RX7MijbA1pmnvtc8VbG1loLrfxOq4UBy3muh8m5McrsZtDGNixWNxFrg82sfYHENNWgCgaC0v0Gmi9A8LXImbHxxPw9HPhvBYSG3NfaTaTlcC0ZEjVYnkfyeaxzWuhezGwuLpI5w9okgfVlWZUFLgQd5B1BoOXiG4Rb/Z3cI1Wmv9Huex+VMc1G/iDrTQEtB3Vdo2uQAJrXdoVYY5gcBXca5E8KZ07VldijpWgNtFDSgo2lCLaaZgZaK7lYHa7jUdR7qd6cFUzaakzP/wBH6M3TSHw3huXVDwKfwQ6A/fVPrrcjzVC6INp4FFh4FO7QxNkbnaZZdpyCo9vcrmYDCNmljmkuOTYmFxq6ruk7Rgpx9ld2easWE28O3DEW9p4FdkVHX2a/9qjwvLgXxsxWHnwnPECN83Nuje46ML43ODHncHUqtDLE4nzy0cAG166kg5dgHar4rlMu25GtPAotPArmXEPjeGsq8VAcHkdC7zaO1ca6g1yOuVHPtxRBAe22poHA1aScgCci0ndXI8akAsZGWNWngUhVgVXSmjj2qylcpKOEVPRRi0udo0En2ZlMxhQeWOO5nBlo86U2js/F+SSdkXpRxPUj8n9rPxDXuc0BodRtK1IzNDXgKK1LwNclVcn8NzeGjbvIuP8Adn7iFLxbsh2/srwVyk7Xdh/xlvFHjLeIVchb5aIsWlyKqNhndEe33lPXLB6Mqxq5FyauRcqlR25FyauRcguO3IvTVyS5BczPhO2tiINnvkwtQ65oc9vnRxmoLhwNSBduuO+hHkvJ3wsY3DPBfI7ERmlWTG40/wBDz0mn8uIK+gHUIoaEHUHMEbwQvPuWfglhxIvwgZBNqRmIng8QK2O6wKHeN6zknujppThbDJGw5M8qocfDzsBPBzTk+N1PNcO+hGR3bwJWOwHOEObaHDKpyNDR1AeGdV41yV243YWKxOHxTTIXCI3QkOAyLhk6mVHjsXr/ACa5RQY2ASQPuaSbmnJzHei9tcjTTcd1VjWSqU8LOjh70quOA/gsDZma3UoeA7FMuTni7eA9mXuXDoDuPfke9KDhTjhWhXiVUrSxt3LDAnoKQSqaKV7cgCPZl2p6SY06Zr1ClPy1WkpL0M4RbWuhG2xE+YtayltTqaVPE9VPerDCsmFLzHTeGhwPbXT2UUFuLcDUUz7DlwzXf0i/j+Q+Cyjw/mx31fU2lxqwKmkrLoccq+S8e0MM7DyukY1xaaxkB1W5trUEEVzp1DNNNlmwjAJKzRNDRzg+9aA0gl7fx+bu9LMmhKkfSD+P5D4JDtB3H8h8F0YDmzlsSsO6KWkkZDhxBdQkaXNr5w0oRUU6lLfGHNIdmCKEduoqsjidnOa7nMM4QyVFaD7N4GVrmdmhFOupAI7wfK11wjxAEMp0rTm35gHm3kU3tyJqowsnMXoauJhDQCakAAk0FTShJpvKrMQ/pntSHaD+NPYPgo5erRVjKc7llgmXUWT5Y4jn8dHCNGUB7XZu/L3LSYPaAjDi7QAnuBNPbRY7k+4y4mSZ2tXH2uyH5Byq9zem1Gm2jWB389yanOSLkjs1tB2ZyJ63GkLuzrRZ1rozIl8Q7C7Ie1d3pkGiL1zvVlGxu9F6aqi5VKjt6L0zclqgHb0Xpm5FUA7ci5NXIuQXPMvCl4PpJZHYvDAvJA52MZu6IoHs45AVbrll1ee8leVU2z8Q2WI9T2HzZGVzY79jqCvo+5eM+FrkeIJRiohSOU0eAMmS01A3B+Z7QeIWM4ndQrX8rPbtg7ZixeHZPC42PHVVpHnNcPSB1/7U2RzgK5Gm6n71XhHgV5WeL4s4WQ0jxJAbXRswFG9lw6PbaveyFzvRnU1oRDjjoAK+33KHjcQ5mZBqdKqTLPZ0QAOumvYor5SdTXtWjg5R8mnU5s2FOX1PN0vY5icSK3Z8KZDqpqnr01VNS41jfOe0e1bU4YFq7nNVqZsrxWn4Jdy4OIaNSO8KuG3Yq0u9tDTvoh+DilcXVuJ9F3wSo5peRIQhG/1LpdET3YpvpDvCpsftaOVhY+F72ncaewg6g9Y6lNh2HETSh7zxHUuDsWLge8/BYOXEe1d/g3iuFW7l2+So2ftJ8NwF748rWvzLKVBo4CtKUy9y0j8Y0AkuGXA17hqoP0LFwPefgj6Fi4HvPwRSr+1d/gmXhX6y7fJziuUAA+za5x4kEN+KpcFjZIpC8Am7zgcg7OvsNVefQsXA95+CPoWLge8/BQ3xHtXf4NIy4WKsm+3ydRbfYaVa8E0GgIFTTWqneMt9JveFX/Q0XA95+CPoaLge8/BTj4j2ru/6MnHhntJ9vksPGW+k3vCPGW+k3vCr/oaLge8/BODYUVtaHfvO4jq60xcR7V3+CuHhvc+y/smeNN9JveF2JOCrPoaLge9S4WBrQ1ug0WtJ1W/OkkZVMpL6bbfUL0lyauQ3M0C1OdXew6Srk4VnohVRwlGlzyQACTRpJoASSCaD81UYzlhJe7m7QyuVzOl7elRYVHiflPQ4em1fEjUy4Ztp6I0PuVTcqiPlhLo8MI30aQab6Z0qrnCwCWMPjuLTXzmgGoJBqATvB3KYPD9w4ik5Wwo5uS3puVhaaHVc3LZO5wO6dmPXqDtrZjcTh5IX+bI0ivonItcOsOAPsUi5FykJ2d0fNu0dny4XEOjfVskT9R1Ztc08Dk4HrC+mORnKMY3ARYgkBzmkSbgJGVEnZpd2OWN5dciG45oewtZMzIOPmubXzX0BIpUkGnEaLN7DwPNRP2biHOa9khmsY8iLFsc0DgC62ytuVaHI2lc0oHqU6ymupv8AF8uYZcQWQtdIxgdfO2nNl9QAxhJ6f4quBp25pnEco3HzGgdZNfyFAqWOMAANAAAyAFAB1AKNtHakcDLpXBo3DUu/pbvV1orFnSi5YmWc20JH+c8nqrQdwVLjeUmHiNHzNBGoFXEdobWixO2uWcuIPNwhzGE0AbnI+uVCRx4D81ZbE8EuJlF0zmwDW0i+T2tGTfaa9SjV7EtwgjYbPxbZ4+ciN7KkXAHUUqDwOY70+15GYyPVr3hWnJTk43A4cQtdeS4uc8ilxPVwAAA9qsMTgGP1bnxGRV8Lsc3io3tbQY5NY57pbXOJFp1z0LaLlnKIV6bd+rT+x+KlbF2Xzc1wdUUOR11aqHEYJ7SatOvs7wrXaQSp1JM0DNrxEE3gAAk3G2lNakrNQ8rG4zaUMOFe4xQc5JM9tQ2To2NZ/qZVwqd5I4VWH8Im1CAyBtaO6bjxAJDAOOdSewcFqfBFgg3BOkso58hF+9zW0pTg0G7Lec1XE27FalKNKLkj0VmLoKWsPa0cOIoUvOMOoLetuYH9rs/zUOqKq9jjUiTNEW55Fp0cMwfh2FN3IhxJaeIPnN4/A9aMRHacs2kVB6tKHrB1QNJ6oLlIB+z7/e1QrlJB+yPafe1WRUbuRcmrkXKouJRWOxm5uO+g/Otfcq5d7N23EytztaaNPX8VlWqRhHV2Orhacpz0Vy7x0F8T2Vpc1wFc6EtIHvWPm5Izg5WO7HU/3UV3jdtQyNAEskedbmBwPZooXjMX/l4n9XwXHGvBfyXc9fKnyfYr4+SU51DR2vH/ABqtVsPAuhhDHEEguOVaZmupAO8ql8ai/wDLxP6vgnsHtKFjrjiJn5EWvuLfckuIg/5LuMqfJ9i12w3oA8D7x/0qgqRtDb0L2Ua41rXNrhuPUoMWLa40aanXQrejWg1bEr/k8ziqFTFfC7fgeohCF1nAAVHyo5KMxrW1cY5YzWOVvnNPXoSMgda1GSvEKGrloycXdHkXK7aGOwkTYprA5x6OJiNDI0DMFv4XZtqQAe3MnObI5L4rHNkkjBfzYzL3El7qVsYTq6m79yK+57X2LDiWWTsEjQQQDUEEbw4EEZZFP4TCMiYGRtaxjRQNaKAdg/mYVMGp2eL8u2p81OJa7eCD2EEe4r2Lwd8u/GmiCc/btHRcf81o/wCY4b9RvTfLzwdeMu57DBolJAkaaNa/dfXc4anj2ih872fK/Z2Oa6aIF0L+kx3DSrTxoSWnsVFeLN24VodT6BQqKflzgmRtkdiGUcA4NBufQ8WNqQVl9oeF9pdbhMO+RxyBkyr2MZUn8uxauSOBUZvZHpuA87+cR/0o5IqR15jh2jcstyEm2nLihLiwI4bDSOjWEuJbabBV2X+ogKmwfg7xGHx8ckGIrECHSOc4h7s6uaWDJwO7tzomInKitHI3OO2ZFM22WNkgrWj2tcAeIqMj1pzCYRkTGxxtDWNFGtGgGv7p1Cmxjd2sCEIUkAn4ukxzeHSHsFHD/wCaH+1MKRgB9oBxuHe0hQWjuR1Kb9ye0+9qiqU37k9p97VZEIioQhQGCZ2JstskL3OZcWk555C0EaHjVPKbyQP+En7f+K4OJipVYpr0Z6vAtqnO3Qg4jZTGwRP5ulzoul0s7qXDXtU07CZzgbzWrCaZ59Jorr1lP7SP+Bw39UH7K4c4eNMzH3Lv9zVjCnBPZeh3SnK279TMHZLOamdzY6BkFc+iRpv4pRsNlsR5vzy0au6VWE8eNFaNd/hcX/XKnz91g/6o/wDYUy4cl/zGOXNlRDsJnPPYIq0aw0zyqXVOvUFR4JoEzgNBdTsuW5wx/wAbN/62e9yw2E+/d/d/uWc4xVSFlbzESk3Rnd+hZoQheyfOAhCEAISOdQV4dp/IZqFsXbMeKiEsRNpJFHCjmlpzDhuOneFBZJ2J1F5r4Zo4rIHW/bFxAcNebAzDuIuc2nDpLebPxD3STtfSkb2hlBQ2mJjzXibie5eX8p2O2ltoYdp6EREZI0a1nSmcOGZcPYFSex0cOrTvyK/kJyDdi5L5mvbhwK3ebeSOi1hIzGdSeG/ML17ZWwIMMKQRMZxIHSP9Tz0j39ymwxBjWtaKNaA0AaAAUAHVQDLqXatGNilWtKb02JOA87+cWqO7VSMB5/8AOIUd2qsYCIQhACEIQAn8EaPr6Ic7uaafmQmFIb0Yyd78h/QMyfaQB7CoZaPMjhSm/cntPvaoqlN+5Pafe1WQIqEIUEMExsWZwjo1hcHOfc4EUbRjaHrqoP1jj9F/c35lEwu33RttbodQWg50A/YLz+Il9SMkr77dT1+Dg1GUXptv0L2Wdxja0sIa12Ho4nJ1aaDcpJxcp6XNG/pgMu1bezpV9qzTuUTi1rScm20Fo/DS2p9i7PKiStbswKeaNMifzAWMarTvhfodrp3VsS9S+lmfSQBlWnni51fNNDQU9i6bi3UaObNGFluY6f2TjQZZaLOHlG+jhU0dW7oj8XnU4apw8p30Ay6OnRG4ED8iiqO/2vsHT/yRftxcl1wiJc5sVzS4AtBMlTXeqnC/fv7Xf7lG+s8lxcDmQAaNG4mnvKYwu12teXODjWugGpIPFVblOpHyvciUUqUldXaNEhVX1kj9F/6fik+skfov/T8V62JHg5E+RbIVT9Y4/Rf+n4o+skfov/T8UxIZE+Qk/KnDsldFI5zHNoKujfYagOFHgEaEb0uBwkYmdNh3Ntm++Y0ihd+GQAebJuNfOFTqM1+skfov/T8Un1jj9F/c35lW6L5U0rRQ9tvaLcNh5p3fhbXtfS1g7SSB7VkvBRsQtifi5PvMQTaT6AJLj/c6v/yneUc5x0DoXHmwS0igqQWmornmP5uXHIXDnARPZK8yXuq0MzY2g3FxBqTrlu3qMScjbJlGm0t2btCqvrHH6L/0/FH1jj9F/wCn4q+JHNkz5F9gPP8A5xCju1TGxNsNkltAcDQ5mlNW8D1qA7lHHU9F/wCn4qcSsRlTeli1Qqn6xx+i/wDT8UfWOP0X/p+KjEicifItkKp+scfov/T8UfWOP0X/AKfimJDInyLqBgJq40AzI3nqb19e5JNKXOqerIaADQD+blTfWSP0X/p+KPrHH6L/ANPxTEicqpa1i2Upv3J7T72rP/WOP0X/AKfirFm12+KmSjqB1KZV1b19alSRGVNbodQqr6yR+i/ub8Un1jj9F/6fioxIZM36GeQhC5j1wQhCAEIQgBCEIAQhCAEIQgBCEIDh0e8arqObce46FKuXMBQD3N107j+x3rgtTPSb1hPR4uuufUUBK2ZtEwSXtDSaUo6tNQdx6lFJzXZDTvI7dEhhPb2ZoQlbU4QhCEghCEAIQhAClt2k4QGGgtLrq51r0eun4eCiIUkNXBCEKCT0nyZ4f1k/fH8iPJnh/Wz98fyKj5d7fc/EmOB8zTh8HtTnmtL2UPi0LoZCAfNq42vOVwdQ1BWYxONxUWGnDHzMe7Y+HnAimmnuJmDZJ3Oko6OSwuqGgihcS7ohSSeh+TPD+tn74/kR5M8P62fvj+RZHGbQpJixBM84EYvZTTIyd74Wsc7/ABY8YuNrac3f0hSorS7Oi2ltbEhhpNP9zJ4lSST7SX6WcxnMmv27uY5sAdLokZUOYHpfkzw/rJ++P5EeTPD+sn74/kWTwe0QMS4zySuaxu134xjZZS5scOIY7DXxh32X2bTZS24carXcl9nTt2YSx9uIxDZJmGR75WQvlaTCwF5dVjBzY0ztJpUoDnyZ4f1k/fH8iPJnh/WT98fyKk5GbJx7MTGZRM0C/n3SSXMey1wDGsLnEyc4WOvuOTXULbrDxyy8I+MwWKxETcK18cUccjZP9EsZiY5/2gqPG7WZCtrXbyCgL7yZ4f1k/fH8iPJnh/WT98fyLL7Q8J20IsRJB4mwvbPFCD+EPn5l0Ad9tmSzxjMZV5vTpVewfhLxz8YzDnCsAOLdh3yaNHNSSSYgj7X8OFMTq0pcH65BAaLyZ4f1k/fH8iPJnh/WT98fyLna3LF7MbhIojE+HENuq0SPkeDeaxOjq2lra1AePSMYLXHPweE7EubNIyOKRmHZBiHhoAlGGc+RszCwTvDJ2NaHUe4UoQWVogNF5M8P6yfvj+RHkzw/rJ++P5FTT8u8dHJh45IsMx0scMha4vbzhmncwRRdOvOMjsutbILnfhbmm/KdK6XEsY2KkcU72c4HRviMOJZhy3ERtleRUPuq7mh0am1pLmgXvkzw/rJ++P5EeTPD+sn74/kVVyk5Uul2KJWysjmPij3WOey1j8XGwSFjnB7Y3NDt9CLqOcOka+PwiyXvkkMLRHFiw2drJXxzCLGwQRuii59rLZL6Al9A4VvtqEBpfJnh/WT98fyLh/guw5/zJ++P5Fd8lsfJNhYpJnQOkeCXHDOvhrc4UY651aAAHMi4Git0BjW+C/Dj/Nn74/kXbfBrANJZ++P5Fr0IDKHwcwHWSY9vN/Im/Jnh/WTd8fyLXoQGQ8meH9ZP3x/IjyZ4f1k/fH8i16EBkPJnh/WT98fyI8meH9ZP3x/ItehAZDyZ4f1k/fH8iPJnh/WT98fyLXoQGQ8meH9ZP3x/IjyZ4f1k/fH8i16EA37UmWtVmeVOz5ZyQyI9CKZoNWUeZOZttzr+F1a006023Y0jZOnDzkYlmcWMsDHXxtbG6ONzujba4EE5F9QgNX1fvmk9v5rGs5P4mrKk3CJrecuHRph54ywnUG+SM6U6NU27k9iCwBrKdJ1rbmjm3EYcNfQGg6UcpqM+n1lAbcEHf3FDXjiqfZmzC2fEyuYGl7g1lA0Vja0G7Li4uJrwWawGxnyQxPjY0tGGhBoGh97Zi97WOuFklN5GdUBvudHEJHO61jcbsvm8DKZBa98jiGubFkDibmkOaLj0DWhcaCulFdbXwTnTNcYzKwCloIyNXV10rVufUgLimSFQbRwmLshbC8glpjkNQbK2kSZ5uIDS3+5RHQ7QdGw1LHyOkDxc0iFpcyx7eNAx1B/+iA1aSiyr4doOYw1LHyOlDxc0iFpcyx49KgY7LP7wqQx2MOGNzHiYl0go+O1oZI22GtfxtBodBXMgoDQjglp/Pgsm3B4yhcS8OcyImlhNedmc+OtwdRrHMGR3ZJyzGhuYkJcyAZPYbXNncZSTlrFTQHhmRUgainWkI6/esjiMNinPue11jJY5G1cwhtvjAc5prwMe4a0pkSuMFhMTOyBzucLLsK8uc5twIjk517aGoaaspvrXJAbMLq5ZOCLG/Z3X16Arcyg+2dzplzq6sNtKb+BTMOAxkcLGR84C0S/jaftjIHMc8uPSitJyG+uSA2VyLlm4/GmTvcWySR0kIaDGK6GNrQXEHeK9Hrqlljxf21OcqXdGjo7Oa5xuUYOYk5u4VNBXrzQGjuRVZGbDY0tdQygiKUxi9lS/nhzQkzo53N67lfbJika6YSFxbzn2ZeQSWWMJz1pfdqgLFCEIAQhCAEIQgBCEIBLUUQhAFqKIQgCiSiEIBaIohCAKIohCAKIohCALUUQhAFEUQhAFqAEIQBRFEIQBRKhCAEIQgBCEIAQhCAEIQ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N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863" y="2467011"/>
            <a:ext cx="3501214" cy="3163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28" y="4471917"/>
            <a:ext cx="2777890" cy="2317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884727" y="1556793"/>
            <a:ext cx="4143657" cy="1063092"/>
          </a:xfrm>
          <a:prstGeom prst="wedgeEllipseCallou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/>
              <a:t>Argh!!! Are you SERIOUS?????????????</a:t>
            </a:r>
            <a:endParaRPr lang="en-NZ" b="1" dirty="0"/>
          </a:p>
        </p:txBody>
      </p:sp>
      <p:sp>
        <p:nvSpPr>
          <p:cNvPr id="12" name="Cloud Callout 11"/>
          <p:cNvSpPr/>
          <p:nvPr/>
        </p:nvSpPr>
        <p:spPr>
          <a:xfrm>
            <a:off x="0" y="1149571"/>
            <a:ext cx="3950041" cy="1105864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NZ" b="1" dirty="0"/>
              <a:t>Hmmm… Bill from the Plumber… I wonder what that job cost me…?  </a:t>
            </a:r>
          </a:p>
        </p:txBody>
      </p:sp>
    </p:spTree>
    <p:extLst>
      <p:ext uri="{BB962C8B-B14F-4D97-AF65-F5344CB8AC3E}">
        <p14:creationId xmlns:p14="http://schemas.microsoft.com/office/powerpoint/2010/main" val="408199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7" tmFilter="0, 0; 0.125,0.2665; 0.25,0.4; 0.375,0.465; 0.5,0.5;  0.625,0.535; 0.75,0.6; 0.875,0.7335; 1,1">
                                          <p:stCondLst>
                                            <p:cond delay="82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2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03" decel="50000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03" decel="50000">
                                          <p:stCondLst>
                                            <p:cond delay="83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03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03" decel="50000">
                                          <p:stCondLst>
                                            <p:cond delay="114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0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732166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NZ" b="1" dirty="0"/>
              <a:t> </a:t>
            </a:r>
            <a:r>
              <a:rPr lang="en-NZ" sz="2400" b="1" dirty="0" smtClean="0"/>
              <a:t>Who is there for the trades people in this industry?</a:t>
            </a:r>
          </a:p>
          <a:p>
            <a:pPr marL="285750" indent="-285750">
              <a:buFont typeface="Arial" pitchFamily="34" charset="0"/>
              <a:buChar char="•"/>
            </a:pPr>
            <a:endParaRPr lang="en-NZ" sz="24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NZ" sz="2400" b="1" dirty="0" smtClean="0"/>
              <a:t> Is the Plumbers, Gasfitters and Drainlayers Board (PGDB) really there for the Health and Safety of the public?</a:t>
            </a:r>
          </a:p>
          <a:p>
            <a:pPr marL="342900" indent="-342900">
              <a:buFont typeface="Arial" pitchFamily="34" charset="0"/>
              <a:buChar char="•"/>
            </a:pPr>
            <a:endParaRPr lang="en-NZ" sz="2400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NZ" sz="2400" b="1" dirty="0" smtClean="0"/>
              <a:t>Why does the PGDB charge the practitioner so much?</a:t>
            </a:r>
          </a:p>
          <a:p>
            <a:endParaRPr lang="en-NZ" sz="2400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NZ" sz="2400" b="1" dirty="0" smtClean="0"/>
              <a:t>Why are these fees and levies continuously rising?</a:t>
            </a:r>
            <a:endParaRPr lang="en-NZ" sz="2400" b="1" dirty="0"/>
          </a:p>
        </p:txBody>
      </p:sp>
      <p:pic>
        <p:nvPicPr>
          <p:cNvPr id="11" name="Picture 10" descr="Plumbers, Gasfitters and Drainlayers Boar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746" y="116632"/>
            <a:ext cx="4572508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 descr="Drainlaying NZ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6768752" cy="269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3" name="Picture 12" descr="Gasfitting NZ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22"/>
          <a:stretch/>
        </p:blipFill>
        <p:spPr bwMode="auto">
          <a:xfrm>
            <a:off x="971600" y="3861048"/>
            <a:ext cx="6984776" cy="276219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Picture 14" descr="http://www.musttap.com/wp-content/themes/premiumnews/tap4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80" y="1494041"/>
            <a:ext cx="238125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http://www.musttap.com/wp-content/themes/premiumnews/tap4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203" y="1494040"/>
            <a:ext cx="238125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http://www.musttap.com/wp-content/themes/premiumnews/tap4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12" y="5247584"/>
            <a:ext cx="238125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http://www.musttap.com/wp-content/themes/premiumnews/tap4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202" y="5242146"/>
            <a:ext cx="238125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http://www.pgdb.co.nz/~images/content/diagram2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65" y="620688"/>
            <a:ext cx="6285563" cy="58818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Straight Arrow Connector 19"/>
          <p:cNvCxnSpPr/>
          <p:nvPr/>
        </p:nvCxnSpPr>
        <p:spPr>
          <a:xfrm flipH="1">
            <a:off x="4189859" y="4941168"/>
            <a:ext cx="333446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4" name="Picture 23" descr=" 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916832"/>
            <a:ext cx="1944216" cy="1796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Plumbers, Gasfitters and Drainlayers Boar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746" y="147989"/>
            <a:ext cx="4572508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Box 21"/>
          <p:cNvSpPr txBox="1"/>
          <p:nvPr/>
        </p:nvSpPr>
        <p:spPr>
          <a:xfrm>
            <a:off x="890224" y="2168520"/>
            <a:ext cx="6499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Administers and Regulates –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“The Plumbers, Gasfitters and Drainlayers Act 2006”</a:t>
            </a:r>
            <a:endParaRPr lang="en-NZ" b="1" dirty="0"/>
          </a:p>
          <a:p>
            <a:r>
              <a:rPr lang="en-NZ" b="1" dirty="0" smtClean="0"/>
              <a:t>Formerly –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“The Plumbers, Gasfitters and Drainlayers Act 1976”</a:t>
            </a:r>
            <a:endParaRPr lang="en-NZ" b="1" dirty="0"/>
          </a:p>
        </p:txBody>
      </p:sp>
      <p:pic>
        <p:nvPicPr>
          <p:cNvPr id="28" name="Picture 27" descr="Gasfitting NZ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30" y="3422330"/>
            <a:ext cx="5731510" cy="2348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Drainlaying NZ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937" y="3657498"/>
            <a:ext cx="5343525" cy="2189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27" y="4029033"/>
            <a:ext cx="3286125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Description:                      Description: Description: []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67" b="19160"/>
          <a:stretch/>
        </p:blipFill>
        <p:spPr bwMode="auto">
          <a:xfrm>
            <a:off x="4835587" y="19600"/>
            <a:ext cx="4308413" cy="184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57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  <p:sndAc>
          <p:stSnd>
            <p:snd r:embed="rId3" name="chimes.wav"/>
          </p:stSnd>
        </p:sndAc>
      </p:transition>
    </mc:Choice>
    <mc:Fallback xmlns="">
      <p:transition spd="slow">
        <p:push dir="u"/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0"/>
                            </p:stCondLst>
                            <p:childTnLst>
                              <p:par>
                                <p:cTn id="1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8" dur="2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10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7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85 0.01712 C -0.24861 0.01596 -0.25868 0.01458 -0.26927 0.01226 C -0.40243 0.01365 -0.38177 0.01272 -0.45833 0.01712 C -0.46198 0.01758 -0.46563 0.01828 -0.46927 0.01874 C -0.47604 0.01943 -0.48299 0.01943 -0.48976 0.02036 C -0.50069 0.02175 -0.51128 0.02776 -0.52222 0.03007 C -0.52813 0.03539 -0.53524 0.03655 -0.54149 0.04118 C -0.5441 0.04303 -0.54601 0.0465 -0.54878 0.04765 C -0.55573 0.05089 -0.56267 0.05459 -0.56927 0.05899 C -0.57309 0.06153 -0.57813 0.0687 -0.58125 0.07009 C -0.58628 0.07241 -0.58385 0.07079 -0.58854 0.07495 C -0.59375 0.08559 -0.58733 0.07495 -0.59566 0.08143 C -0.59844 0.08351 -0.60035 0.08721 -0.60295 0.08952 C -0.60781 0.09924 -0.61146 0.10849 -0.61615 0.11821 C -0.61823 0.12237 -0.61771 0.12862 -0.61979 0.13278 C -0.62135 0.13602 -0.62309 0.13926 -0.62465 0.1425 C -0.62674 0.14666 -0.62778 0.15244 -0.62951 0.15684 C -0.6309 0.16031 -0.63438 0.16655 -0.63438 0.16655 C -0.63715 0.17835 -0.6401 0.18992 -0.64271 0.20171 C -0.64444 0.21004 -0.64514 0.21883 -0.64878 0.22577 C -0.65747 0.26024 -0.66892 0.29378 -0.67292 0.3301 C -0.67639 0.36156 -0.675 0.39741 -0.6849 0.42656 C -0.68837 0.43674 -0.68872 0.44761 -0.6934 0.45709 C -0.69878 0.50544 -0.69566 0.47467 -0.69566 0.58709 C -0.69566 0.62642 -0.70764 0.69396 -0.67413 0.7171 C -0.67083 0.72357 -0.66667 0.73028 -0.66076 0.73306 C -0.65712 0.73468 -0.65313 0.73514 -0.65 0.73792 C -0.63854 0.74809 -0.62326 0.74809 -0.61024 0.74925 C -0.58819 0.74879 -0.56597 0.74902 -0.54392 0.74763 C -0.53681 0.74717 -0.52726 0.74069 -0.51979 0.73953 C -0.51302 0.73653 -0.50608 0.73445 -0.49931 0.73144 C -0.49462 0.72936 -0.48958 0.72959 -0.4849 0.72681 C -0.47257 0.71987 -0.46181 0.70599 -0.44878 0.70114 C -0.44566 0.69489 -0.44288 0.69466 -0.43785 0.69142 C -0.43663 0.6898 -0.43559 0.68795 -0.43438 0.68656 C -0.43333 0.68541 -0.43177 0.68471 -0.43073 0.68332 C -0.42483 0.67546 -0.43108 0.6817 -0.42708 0.67384 C -0.42274 0.66551 -0.42448 0.67199 -0.41979 0.66574 C -0.41024 0.65302 -0.42135 0.66412 -0.41267 0.65603 C -0.41111 0.65279 -0.40938 0.64978 -0.40781 0.64654 C -0.40694 0.64469 -0.40712 0.64215 -0.4066 0.64007 C -0.40451 0.63128 -0.40382 0.62226 -0.39688 0.61925 C -0.39427 0.60861 -0.39792 0.61902 -0.39219 0.61277 C -0.39115 0.61161 -0.3908 0.6093 -0.38976 0.60791 C -0.38872 0.60653 -0.38733 0.60583 -0.38611 0.60467 C -0.38438 0.6012 -0.38333 0.59681 -0.38125 0.59357 C -0.37309 0.57969 -0.37674 0.58779 -0.36927 0.579 C -0.35938 0.5672 -0.34983 0.55702 -0.33906 0.54684 C -0.3309 0.53921 -0.32222 0.5288 -0.31267 0.52441 C -0.30747 0.51932 -0.30243 0.51654 -0.29688 0.51168 C -0.29566 0.51076 -0.29444 0.50983 -0.2934 0.50845 C -0.29219 0.50683 -0.29115 0.50474 -0.28976 0.50359 C -0.28472 0.49919 -0.27622 0.49595 -0.2717 0.49225 C -0.26163 0.48393 -0.25069 0.47976 -0.23906 0.47791 C -0.17031 0.47907 -0.16997 0.47699 -0.12587 0.48601 C -0.11649 0.48786 -0.10486 0.48994 -0.09688 0.49711 C -0.09358 0.50382 -0.08819 0.51076 -0.08247 0.5133 C -0.07899 0.52001 -0.07118 0.52441 -0.06563 0.52764 C -0.06337 0.52903 -0.06042 0.52903 -0.05833 0.53088 C -0.04288 0.54499 -0.02448 0.55332 -0.00538 0.55332 " pathEditMode="relative" ptsTypes="fffffffffffffffffffffffffffffffffffffffffffffffffffffffffffA">
                                      <p:cBhvr>
                                        <p:cTn id="193" dur="10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Direct Access Storage 4"/>
          <p:cNvSpPr/>
          <p:nvPr/>
        </p:nvSpPr>
        <p:spPr>
          <a:xfrm>
            <a:off x="0" y="234008"/>
            <a:ext cx="9144000" cy="1008112"/>
          </a:xfrm>
          <a:prstGeom prst="flowChartMagneticDrum">
            <a:avLst/>
          </a:prstGeom>
          <a:solidFill>
            <a:schemeClr val="accent3">
              <a:lumMod val="75000"/>
              <a:alpha val="52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2" name="Picture 21" descr="http://i.istockimg.com/file_thumbview_approve/15849464/2/stock-illustration-15849464-cartoon-plumbe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750" y="3309715"/>
            <a:ext cx="2736215" cy="321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loud Callout 8"/>
          <p:cNvSpPr/>
          <p:nvPr/>
        </p:nvSpPr>
        <p:spPr>
          <a:xfrm>
            <a:off x="0" y="777443"/>
            <a:ext cx="5166146" cy="3837146"/>
          </a:xfrm>
          <a:prstGeom prst="cloudCallout">
            <a:avLst>
              <a:gd name="adj1" fmla="val 60502"/>
              <a:gd name="adj2" fmla="val 27858"/>
            </a:avLst>
          </a:prstGeom>
          <a:solidFill>
            <a:schemeClr val="accent2"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sz="2000" b="1" u="sng" dirty="0" smtClean="0">
                <a:solidFill>
                  <a:schemeClr val="tx1"/>
                </a:solidFill>
                <a:latin typeface="Arial Black" pitchFamily="34" charset="0"/>
              </a:rPr>
              <a:t>FACTS: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NZ" b="1" dirty="0" smtClean="0">
                <a:solidFill>
                  <a:schemeClr val="tx1"/>
                </a:solidFill>
              </a:rPr>
              <a:t>Plumbing &amp; Gasfitting apprenticeship = $ 10,580 increase from $6000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NZ" b="1" dirty="0" smtClean="0">
                <a:solidFill>
                  <a:schemeClr val="tx1"/>
                </a:solidFill>
              </a:rPr>
              <a:t>Drainlaying = Additional $3000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NZ" b="1" dirty="0" smtClean="0">
                <a:solidFill>
                  <a:schemeClr val="tx1"/>
                </a:solidFill>
              </a:rPr>
              <a:t>All three apprenticeships = $13,580</a:t>
            </a:r>
            <a:endParaRPr lang="en-NZ" b="1" dirty="0">
              <a:solidFill>
                <a:schemeClr val="tx1"/>
              </a:solidFill>
            </a:endParaRPr>
          </a:p>
        </p:txBody>
      </p:sp>
      <p:sp>
        <p:nvSpPr>
          <p:cNvPr id="34" name="Cloud Callout 33"/>
          <p:cNvSpPr/>
          <p:nvPr/>
        </p:nvSpPr>
        <p:spPr>
          <a:xfrm>
            <a:off x="-3598" y="764123"/>
            <a:ext cx="5166146" cy="3837146"/>
          </a:xfrm>
          <a:prstGeom prst="cloudCallout">
            <a:avLst>
              <a:gd name="adj1" fmla="val 60502"/>
              <a:gd name="adj2" fmla="val 27858"/>
            </a:avLst>
          </a:prstGeom>
          <a:solidFill>
            <a:schemeClr val="accent2"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solidFill>
                  <a:schemeClr val="tx1"/>
                </a:solidFill>
              </a:rPr>
              <a:t>Unit Standards - √ </a:t>
            </a:r>
            <a:r>
              <a:rPr lang="en-NZ" b="1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en-NZ" b="1" dirty="0" smtClean="0">
              <a:solidFill>
                <a:schemeClr val="tx1"/>
              </a:solidFill>
            </a:endParaRPr>
          </a:p>
          <a:p>
            <a:pPr algn="ctr"/>
            <a:endParaRPr lang="en-NZ" b="1" dirty="0" smtClean="0">
              <a:solidFill>
                <a:schemeClr val="tx1"/>
              </a:solidFill>
            </a:endParaRPr>
          </a:p>
          <a:p>
            <a:pPr algn="ctr"/>
            <a:r>
              <a:rPr lang="en-NZ" b="1" dirty="0" smtClean="0">
                <a:solidFill>
                  <a:schemeClr val="tx1"/>
                </a:solidFill>
              </a:rPr>
              <a:t>Exam - $411 per trade exam -√</a:t>
            </a:r>
            <a:endParaRPr lang="en-NZ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8022" y="2075190"/>
            <a:ext cx="27363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6600" dirty="0" smtClean="0"/>
              <a:t>NO!!!!!</a:t>
            </a:r>
            <a:endParaRPr lang="en-NZ" sz="6600" dirty="0"/>
          </a:p>
        </p:txBody>
      </p:sp>
      <p:sp>
        <p:nvSpPr>
          <p:cNvPr id="7" name="TextBox 6"/>
          <p:cNvSpPr txBox="1"/>
          <p:nvPr/>
        </p:nvSpPr>
        <p:spPr>
          <a:xfrm>
            <a:off x="307975" y="1170936"/>
            <a:ext cx="25220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Codes - $ 710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Purchasing of tools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Travel &amp; </a:t>
            </a:r>
            <a:r>
              <a:rPr lang="en-NZ" b="1" dirty="0" err="1" smtClean="0"/>
              <a:t>accomodation</a:t>
            </a:r>
            <a:r>
              <a:rPr lang="en-NZ" b="1" dirty="0" smtClean="0"/>
              <a:t> costs – block courses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Earning apprentice wages</a:t>
            </a:r>
            <a:endParaRPr lang="en-NZ" b="1" dirty="0"/>
          </a:p>
        </p:txBody>
      </p:sp>
      <p:sp>
        <p:nvSpPr>
          <p:cNvPr id="14" name="TextBox 13"/>
          <p:cNvSpPr txBox="1"/>
          <p:nvPr/>
        </p:nvSpPr>
        <p:spPr>
          <a:xfrm flipH="1">
            <a:off x="307975" y="1831382"/>
            <a:ext cx="53627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u="sng" dirty="0" smtClean="0"/>
              <a:t>For Plumbers, Gasfitters &amp; Drainlayers qualification to be recognised by the PDGB – they must…</a:t>
            </a:r>
          </a:p>
          <a:p>
            <a:endParaRPr lang="en-NZ" b="1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Apply to be added to the register - $357 per trade</a:t>
            </a:r>
          </a:p>
          <a:p>
            <a:pPr marL="285750" indent="-285750">
              <a:buFont typeface="Arial" pitchFamily="34" charset="0"/>
              <a:buChar char="•"/>
            </a:pPr>
            <a:endParaRPr lang="en-NZ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Purchase a Certificate - $51.00</a:t>
            </a:r>
          </a:p>
          <a:p>
            <a:pPr marL="285750" indent="-285750" algn="ctr">
              <a:buFont typeface="Arial" pitchFamily="34" charset="0"/>
              <a:buChar char="•"/>
            </a:pPr>
            <a:endParaRPr lang="en-NZ" b="1" dirty="0"/>
          </a:p>
        </p:txBody>
      </p:sp>
      <p:pic>
        <p:nvPicPr>
          <p:cNvPr id="3" name="Picture 6" descr="https://law.resource.org/pub/nz/ibr/as-nzs.3500.2.2003/as-nzs.3500.2.2003_001_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13" y="3574781"/>
            <a:ext cx="2244224" cy="32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lumbing-contractors.regionaldirectory.us/plumber-7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844824"/>
            <a:ext cx="2035952" cy="305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s://encrypted-tbn1.gstatic.com/images?q=tbn:ANd9GcS_t9sPelaks3PPSIBZ1Wis8w_DI91-MzGQ7d-OfvZfFoPtD_G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609" y="1760680"/>
            <a:ext cx="5702775" cy="347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tandards New Zealand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018" y="1654002"/>
            <a:ext cx="3483955" cy="166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nickgrantham.com/wp-content/uploads/toolbox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011" y="1201512"/>
            <a:ext cx="1628637" cy="128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loud Callout 10"/>
          <p:cNvSpPr/>
          <p:nvPr/>
        </p:nvSpPr>
        <p:spPr>
          <a:xfrm>
            <a:off x="5695716" y="777444"/>
            <a:ext cx="3124756" cy="1732086"/>
          </a:xfrm>
          <a:prstGeom prst="cloudCallout">
            <a:avLst>
              <a:gd name="adj1" fmla="val 13656"/>
              <a:gd name="adj2" fmla="val 7758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>
                <a:solidFill>
                  <a:schemeClr val="tx1"/>
                </a:solidFill>
              </a:rPr>
              <a:t>…Wahoo!! Can I go to work now?...</a:t>
            </a:r>
          </a:p>
        </p:txBody>
      </p:sp>
      <p:pic>
        <p:nvPicPr>
          <p:cNvPr id="1040" name="Picture 16" descr="https://encrypted-tbn2.gstatic.com/images?q=tbn:ANd9GcQYdezrAu_PGDGygkcrN3ri_43kl4MKChtX8LoQo_0a9Gk0dSHgF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125" y="896595"/>
            <a:ext cx="972459" cy="144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336011" y="1412776"/>
            <a:ext cx="1908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WHAT ELSE???!!!</a:t>
            </a:r>
            <a:endParaRPr lang="en-NZ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548680"/>
            <a:ext cx="9324528" cy="43088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NZ" sz="2200" b="1" dirty="0" smtClean="0">
                <a:solidFill>
                  <a:srgbClr val="FF6600"/>
                </a:solidFill>
                <a:latin typeface="Arial Black" pitchFamily="34" charset="0"/>
              </a:rPr>
              <a:t>COSTS INVOLVED WITH TRAINING &amp; APPRENTICESHIPS</a:t>
            </a:r>
            <a:endParaRPr lang="en-NZ" sz="2200" b="1" dirty="0">
              <a:solidFill>
                <a:srgbClr val="FF6600"/>
              </a:solidFill>
              <a:latin typeface="Arial Black" pitchFamily="34" charset="0"/>
            </a:endParaRPr>
          </a:p>
        </p:txBody>
      </p:sp>
      <p:sp>
        <p:nvSpPr>
          <p:cNvPr id="6" name="AutoShape 2" descr="data:image/jpeg;base64,/9j/4AAQSkZJRgABAQAAAQABAAD/2wCEAAkGBhQSEBUUEhQVFBUWFRgVGBgXGBUUFxgUFRgVGBgVFBUXHCYeFxkkHRQYIC8gIycpLCwsGB4xNTAsNSYrLCkBCQoKDgwOGQ8PFykkHyQpLCwsLC0sKSksKS0qKSksLCwsKSksKSksLCwsLCosLCwpKiwsKSkpLCkpLCwsLCwsKf/AABEIARMAtwMBIgACEQEDEQH/xAAcAAABBQEBAQAAAAAAAAAAAAAAAwQFBgcCAQj/xABJEAACAQICBQkEBggEBAcAAAABAgADEQQhBRIxQVEGBxMiYXGBkbEycqHBFEJSYtHwIySCkqKywuElM0PxFRZToxc0NXODs9L/xAAbAQEAAgMBAQAAAAAAAAAAAAAAAQIDBAUGB//EADERAAICAQMDAQYDCQAAAAAAAAABAhEDBCExEkFxIgUTMlFhsTOBkRQVIzRiwdHh8P/aAAwDAQACEQMRAD8A3GEIQAhCEAIQhACEIQAhCR2ndO0sJRNWsbAZAD2mbcqjecvgTCVgkYTINI88FdiehWnTXdcF28zl8JFNzj41v9c7dyoPRZnWCRj60bpCZfoLnVdbLiV1x9pbK3iNjfCaForTVLEpr0XDDfuIPBlOYmOWOUeSykmPoQhKFghCEAIQhACEIQAhCEAIQhAIjlFp0Yanfa7ZKPnKDjtJVahvUds8xmQPAbIc4eOJxZX7AFv3VPzMqtTSLVHAa97hVAFxnkBJ4RKVllw2lKqezUYdzH0vLForlw4yrDWHEZH4ZSrnkNi7Aikc+1QeGYvcRH/lDGD/AEanrw4Ht9ZWy9Gv4PGpVUMhuPzti8zzkXhMRQrEOroCtgGDWY6y7PAmaHJKNUBmAc43Kw4vFsFP6KkSlMcc+tU7yR5ATZeWWkOhwFdwbHoyoPa/VBHnefN1LDtUaygsdptuvxO6bOCPcxTfY8FWOqfz/GdnCJT/AM2qin7KguR322T2nicPf/MbxQ/IzYckuWUUW+EOaTZSY5O6dqYWsKiE5HrLuZd6nv8AgbHdI6jhg4vSZag+7tHeDOqAzltmqKn0TQrB1DKbhgGB4gi4M7kJyKra2j8OT/0lX93q/wBMm5zWqdGwghCEgkIQhACEIQAhCEAIQnhgGQ8tnvjqvYbfAT3kho5XxNFiP9W/Z1EZh8QIlypdTisQxNrOwA3khrWjfQHKRMPWpMblVaozWF2zpMqgD3iJWWSEeWjcxaTPkVwg3+RtcJjWE5w8Ytv0wbsdFPDfYGT2C5za2x6dN+1Sy/jCknwzDPBkh8UWjR4SH5O8oPpaswplAptmQ1ztysOFvOTEsYTPudvSy9EmF1rNUvUbiKaAjIbyS38MyfSdOqlJdRejpts+2wt7TkbL8P8Aaatzt6JFRKbqvXCshbfqEqoUnhrVPWVLlxgrlaahuqLDVGVxfttuExZNS4rojsbWHTKXrluZ8minbMZzurgWT2ljjRmIam/WLhb2665X4XB7OEuVfDLUTWAHee7eZpSbvc6WOmtigUXKtrJdSN4ylm0XpLprCoNWpsVtgf7p3BspE41C9TVVqW3cSPiRnLhorQTro6v0ii/UKkWIzZQCD2X2ibODUSxOnwamowxyK+/zNS5At/h9Eb1BU3yIIY5EbjnLDKvze4esuFbphq61QlL7TTAVQ7DcTqk+R3y0Tbk03aOalWzCEISpIQhCAEIQgBCEIATNucjlK3S9BTYqFHWsSLswvY24AjxJmkmYXytYnH4i/wD1W8r5fC01dVNxhsdz2Hgjl1Fy7KyGfM5znUik9AnIPdnKiOaFJCrkuVZQvRqFLa5JOsC31LDzvEgsTTEi9jJToxZIdSps1XmqLfRql726TLyl3lS5tEtgyeLn0Ets7WD8NWfPPaVftWSl3KlyroNUxFNSOoADt+sGLEkfsjxPZK9pKjrE623bnNB0lhFYa7DNASMyPO20d8yfTGNa41jqqOqW4W2k8Btz3WM1s0al5M+mmpRX0G+L0arG1gbyVw2hgadt2zyjTD1Co1qfRVlI2hg4NuBRpYdBYh3Uhqe8ZMLWW2622YqNrrXJDYDkZTFXW1QSRq/s7Ld2cslXQFsK1FMtZ6e8nLpUZu4WBkfpKs+GqCoL9GTZvuk/WHZLdgxrKL36w2geO3dJirZgyulaJhdk9nijKezpnGCEIQAhCEAIQhACEIQAmS85uhzTxYrbErAXO4OuRHiLGa1IHlsifQqjVKS1QtmCtrAX1gL3UgiwJ2GYsuP3kek3tBq3pMyyduH4Mbp4MHeIr/w/tEjm0UtWozLVqUgSSEVgVUH6q6wJIHaTJPQ2j6dLF0qVbXxKV3SiNZzSamWaxqA0/asNxmg9FP5o9R+/8D7S/Rf5PKmCKozXuBl4mV7EkhwdxNpY8Mv6Oqu0BrZ9hO2QOKXMe8JqxR2uq/8AvBt/NutsAvvN8paZXeQNO2Bp+JlinZw/hx8HzvXu9Tkf9T+4hjUvTcfdPpMtx+Gu5Ftra3nkw8/5pq1U9U9xmV4zGhatnyzNjxHb5D1mHUconStpM80ZhloAYd6VKpQHWp5mnVF2BI172YZW3HdnJ7DCkur0VN2Oy1SuQuxtgTWJztu2Dzg1pU6j2ZyOFiBLDonBoq3WoWPaRMPW/kbrjHpu3+pG/wDLNuo1SpVZ3Luzu7gAknURWJCqMgB2CXvRi9T87pDlRfvk9hFsgmXCvVZp6idxSFoQhNw0QhCEAIQhACEIQAhCEAJGco9EnE4Z6KsELWzIJGTA2IHdJOBgHznW0vTw9dqVQMXVip6oOYNsjeP8LpRTjcLWIYLSqq7EhbhRe4ABuduyQ3KPB6+JqEbqjHYBlrcFyHhlJDD6Kq/RzXsDTWp0bEG5VrAguNym4sZr6ieSCuJ2fZmDTZ5OGZtPtvV/7H2Ea6VTxa/mTK/i9o94Se0cf0T94+cgcUesvvTkxZ7eqdG/8j0tgqXu/MyH5d84CYEdGlmrEXscwinYWG8ncPycx5Y4mp0q0xVqKq0ksoZtW5BJ6t7b5VMajga3tWzI2ggb7bjPQ4MXoi38j5nrJ/x5+X9yW0rziY2qSfpNUX3KxQW4aqWEjqXK2qerXPSL9rYw77bfXv2Rl0auoZMuI4GIrhbmwzPDMHyPrsmWeKM1TRhx5ZY3cWWrDJVYB6Ta67jns7bbJbOTPTBrG679t8uI3EdouJSOTGkqmFqXAuh9pDsPaDuM1DRj06wFSierfNTtVuBG49o28TORnwzxb9vmdbDmhlVd/kTuFo2OZJPEy1UhYDuEpwxi0ab1ahIRBrNqjWOqCLkAS06O0lTr0xUourodhHod4PYc5k0ydNmvqtmojqEITbNMIQhACEIQAhCEAIQhACcubA9352zqeMMoB846R/znPFjw3nsy8spr/N3hw+j2V1BVncEHWIINgQQwtn2ZeNxIXHc1tXpSadRCpvm9wwB4gA38PhJTTWk10Ro9adM69U62qT9o5vU1b5KCwsvEjtMJW6LuVKyhVsJ0L4mlup1WQdylrfC0rNQfpE94S0Y+rd6xO1ujY9pakpJPjKv/AK1MffHynDkqlJH0jBJzxxk+6X2RNcrH/WmHBaY/gWRB9nui/KzFldI1Ru6g/wC2k8SlcZT0+H4I+D5nqd80/L+5X8PRFPEtT+o41l7M9g7jfwjtsJnqsL22HZ4gjMeEjMRiP1ukOAt5/wC0s1dBexlo9zCyExWhWI6rueGsxNpKcmuV1ak6oW1KqXAvmrgm5UjYb8N/fF0pZZG8SxODRxZ1B/Hv3GHFBOjZOSXLChibU6iLRrbLbEf3Cd/3T8ZXsTQ/4RpEtSP6Gr1+jvYFCbMgBy1lPs9lhvmaYnC1UF6NRsvqP1lNuF8we4x9jOXNbE4ZaOKS70jenVBu2qcmpuGzINgQ1zmoB25YfdqL2Wxk6nLln0TgcclamHpm6kZfgRuPZHE+cNA6dqJUsWOpYavWZQWBYMpamwNrAb9wzm38jdLpXw4s93BOupao7KTuvVJa3be3CUlClZKlZYIQhMZYIQhACEIQAhCEAIQhACYhy80p9IxlRiw1E/RoNvVXa1u1rnutNM5Zmo9LoaVUUdf23tdgn2VHE9+wdspGH5C4YW6SrXfxVB5KvzkxzQx8susE8i2WxCY5uvU7Uon/ALSyu0B+sUve+YmqVeQtGop6Ko6khVGtZh1AAL5A7BKZi+RFehjaKvmjNlVW5Xjbsaw2GcWcX1Sl2Z7vSa3D7uOPq3S3XhDDlRgDUxNVlUka20AkZKBtA7I1wqkCbnozDdEoUAgAfkmZxzj6OSliwyAKKia5AyGsCQTbtsJ3dPm6qi12PC6nGlOUk+5lGlMORpBbbyreG/4gy0VnFxxz8sox0jh74qm/CmR/F+fOcVsbavTH29Zb94BHxW02VtZqPckKYG4xe19sbqDeKi9r8PnLkHWrIvS9I6hI3Z5Z27ez+0lGaI1TnltlWrCdERyeql6TLwcG++zAnLxBly0PpRsPURkazLlfcexhvG7ulTwGKL4mpcjWZM7WHWpFVvbtFzJhJSG8dy0tmbtoHlHTxS9U2cAFkO0do4rffJaYPo7GupVqbFaiHWQgnbvU9hGVt827RmOWtRSqux1Dd1xs7wcvCYJw6TJGVjqEITGWCEIQAhCEAIQnFZ9VSeAJ8hAKlpyp0lQsM7Erb3SR8pB1sWpNr7N28SQqaQ1jstI/FUadXJ1B7bZ+c5k31NtHbhBwSTJHRmkLZXjzTGkb4dgubZFfeBuPSV2hoGnf/MqKOAY/OSScmjkaVZ+5jrAyvqqjI1C1If8AJ3lPr2WopB7jfxlO52MQVxdLW9g0Rq8QdZtb5S/6JwDUhewJzJIylR518AKq0NzFagB4WKEes3tHakk2czW9DtxVGeYhQygjO2/sP5Ei9IYIPa5IsRs7csvOOtHuQrBtwNxwOyNmckeI9ROszmCdGhVX2K2sOFQX/iGcmNFcqKtBXQ0wVqrqP1elQ7bMLWZSLnblnvykcUEcUiJVxTVMlNrdHR0mPsVD+yfnadLWFi1iLKTYixHhF6TRHSHsP7plipCaP6uOX72sv7yt8xJ4tnbttK30uo+Gq9ov+yR8pYa4tUt+eHylI9yWSOGbZxGXiMr+O2azzeaTD0Gp36yG9vuuSf5tbzEySmbOR2KfMD/8y683uLCYpbm3SBk7yQrD+W3jGRXERdM1KEITTM4QhCAEIQgBIPlri3p4Gq1P2+qotxd1X0Jk5IvlPQL4WoALmwP7rK1/C15K5BWcTo4BiTsvx2SMxVBl2DWHZt8t8katbXXXH1r37GBsR5iMi53Gcmap0zu45WkyNXHi9muh+8CvxOUsOhtJJq+0PORfTHeLyc0Dixs1QPKI88l5/C9iYw2KBBsbyl84uLBq06Y/00ue9ze3ko85eKukUp0ndyqoilmJsBYTKNJ4w1Xao21jc9nAeAynT0sbdnE1Mu1FVxtLVapwYj45n0jOqw1TPeUuKs4UcLn0HoZCDEHPtnQbNOie1RPGq2kZSx9+yOqIJixQ9w9Y3nOl61qTn7tvOcI3hGOk6+uUpj6zDyEPgHOkcH+pId6kHz2yVwlfpUpPvI1T7wyPpfximOUCiQdmqR8Jxyboj6LQPF3PgCB/TIrcdiRdv0x8R5C/9J849XGtSpJVX2kdbe8Dceki3JYsRtvfyz/tF8biR9DyuLVQCN4yY5yxBv2iNIivQp1l2VEDW4XGY8DceEeSi8z+memwBQ7aNRl/Zbrj4sw8JepoyVOjOnaCEISCQhCEAJ4wuJ7CAUrSOC6HWQC4DFvBswfUeEjHrU2FnS/mPSW/lHgSVFVR1k2j7VM+0PDb5yrKtNywV1JX2luNcXzF12+M0tRjafX2Z09LmTj0PlDCrSpn2S69zE+t5LaLwS2uar/w+tpTtM8qUo1SgoVGtne4W/cCIaH5dCpXSitErrnazDIdwE1V4Op7ico7It3L/QlKtoysNZroBVU6xzZCCARsIOy3aOEo+JqBUJOwC57hK7X5wsTpHEU6B1aVEPrFEv1tTMF2O0ZXtkI75S47Vokb2sPjf5Tt6WLjDc8zqZKU9nZX6i9M7Odt9nAbhPRghEtFPkTxMfa02UYBt9AF4omGt7JIz8J1Urqu0xm2MLnVXIQQOukBNhmB7R+Qiei6fSV2fcuQ74jiquomqu05D8ZK6Lw/R0gN5295jlg70o36NvdPpFNCjVwdHjqk/va0TxA1gRxy84aIb9VpjeFI/dYj5Se5A7wg9o9k40oP1YndrqD4axXyu3nFUyTvnGl0/wAOrEbQyH46v9Ul8AvnMRikNCst+uzipbigGrcdx9RNUnzRya0w+CqUKlPagFxuZSTrKewifR2jdIJXpJVpm6uoYeO49o2HumrkjTsyxfYcwhCYi4QhCAEIQgBMf55Ob9mQYvDAhqY6wW4IXblbOwPr3TYJzUphgQRcEWIO8HdJTohnzLoIs+FQuWZr1QSxJOTrtJz3x5yeW2PpngD85aeWWgqWFxHR0fZIdyPsl9Q6vwv4yr6DH62tvstbyacrLtlkvB7rQ76OD+jIDkHg+u1U+6PHMny9YcqtJa76q7Fy7ybX9IhQqGkiBWawUZW1dZjmSc812Dde0ZNd6mfG57+6d5bRo8C+bJDBDVUTjEY3cs8cn2RFKVIL2njLkCNLBs2bGOyFQZTu8ZYh7mwjgHeBpdJU1jsEm9aM8JS1VA4xZnkpUiGLU9phoYZOp+rVceDHW/rhRGU8wRtUqjjqVPVD/IPOSQOnPVUdnzMetS18JUT7Qf8AhUMPiIwrbfh8ZKUfYQcdYHubqySCsOt6ptsXK+7IWmpc03KoBjhHb2rtS976yDvAuO48ZklMM3tE24SRwOLNGojobMjKy96kEekxyXUqLrY+nYRrovSC16NOquyogYdlxs8NnhHU0zMEIQgBCEIAQhCAYzy4q3x+J7KgXw+jYU+pMrfJ4frtPx+ctvOHo9qeNdzsrE1F/ZpUKZB7b0/iJUdAN+u0u+3mZys34r/I9z7P/k4eH/cpVWsSLnM/2imFp2GtvOyIVaZVip2gkeRtJC1u4fLKegieBlyeUxbvOcVprEW9v9n5xdDn4SxAV6lhE6FLMX2mG3MxRT1j+coIHYfK/lBhkOMTqfV77TotcC18gflLAeKcpxTNq6ffR08RqMPRpz0kSr4kK9FjsWsoPusGT+qQyCSqL117x8hHtR7Inu3/AImMaP7S99vI/wB4piavUp9iqPG1/nLEEDjMQquwvsYj4mIpjlvlcme6QoI2Iqm1+ufPYfjEqtlGQAlNy5uvM7pvpsG1I3vRe37FS7D468v0x/mLq2qV1+1TVv3WI/rmwTVyL1GSPAQhCULBCEIAQhCAZtzmUjUxdCmubGkQB2u4A9JSa+hamD0ilOra6lCSt7EPYgi4FxcMO9TL5ysqf4xh77AlL41WkFzjY7W0k62A6KnhxfebtUfP9+aE4KXvJfI9Xps88a0+FcSTv9WZXpejq46uv2arfBz/AGibvlbjfyknyrwtsdiu2qrX95Q5/mkQW2dgt5TswfpTPJZVWSS+rPTUJN4a5vtnoWAWXMQ4RcsuP59IserOMNaxzE6qvcDMXylgdu2Yi67I2D5C+3KLisOMECqnOMtO/wCS3ZY+RBjpT+bGNNI2am44qfOxiXBK5JxHOR7j8J4r3BHZ6WjfRmJD0adzmUW/Hh84qhtLclSE0gCK9T32Pmb/ADiJux1fPsEf6dogVyftKjfwgf0xgLnJBbj/AHMxMuXjm25RJhcahc2puppMfs61iGPZdRfsJm/Az5PXBuM9YTeuaXTj18DqVTrNRbow3FLArfuzHcBMWWPcvF9i7whCYC4QhCAEIQgFS5Z8lnruteiAzquoyE6usl7jVbcwJPnMv5T440sQ30ov0p1GZW1S5CqAgOrlstmZvs+aucnGdJpPEneappjsFNdQfyTH+zRySbt/X6nSw+1MuCCiop1w2t14IqrjDXZ6r5F2Lm24fVGfBQPKM6OCy7Tn+R5RWutgqjYd33R+OzxnYq34zpJJbHHcnJuT7niUl4D1nfRjdacHIxWntklRQf7xPV+E7LTwSQel+M4UbBw9IMZ0TYSCTupV3RMqZygubmKE5QBzo230WkeCpfuBU/jOKdcA6rAXBtO9E/8AlafYvxXP5RHSlKzg9lvLIfACT2IPOUY69IjYaZA71OY/iHnGVFgI/wAQwfDZ5lHBB25N1T8dWR1MX3/ASr5JQ8rV7L37JsnMthCuEqsfrVAB+yuf80xZEAPE9s2Xmt00tzQB6rIGW+6ouVRe8ix/ZlMi9LLLk0iEITUMoQhCAEIQgBPl/lQQdI12GY6eq/mXI/mE+nMRVCozHYoLeQvPlzHPrHXP1z6Ek/zDymfCuTHNjLEP19uwAZZ9/pO02D87Zzq3J7Te3YOPlAGbBjFbzqnErxRJIFRTznjTxWnkA9XKJlrmDvOqSQSKWnq7ZyTPQJBA80OerqfecfFresNMLkh/OYB+cSwr6tT9sfEL+MdaRS9Lu1fhdT8pK4HcjKZ6rLxVvO1x8RGVI7ZIYdbMtxvHrGVakUYrvUkeRtKSLIWoNcS08ltImlVVl2qQ37ufyPnKlhmztJfR1XVfwt4GEyGfS2GxAdFdc1YBh3EXhKtzc6V6TDmkTnT2e6b/ADv5iezUkqdGZO0W2EISpIQhCAV/lxpNKWCrAuqvUptTQE2JZxq9UbTbWv2T5xxVbWYBfZBNu4G2Q4ZTYuezC6uHp4gDOnrJf37FR4kHzmHFrG19lgPATZx7IxS3Y9Zu0xJogKsUCzNdlRQNFFaIa07V4IFi08JnKmdyQCrFQJwpnWtAPQs7pjMTgmdUVvaADC1Ru8H4D8JJ0j0lJxvDN5E5egkDg6xNVzttUsO4KsfaIxFqgG5jY+OUJhimD290bcp9E1KSU8WM6VYlDa51alPKzcCRY9oPYZJ0cMUZgdxmk8g9F0sbgMThK66yFwcsipZbBlO5hqTHl2iWjyZ3yW5CVsUocutJSNYXBdrHZdRYDzlo/wDC1rdTEKTbfTI+Icyx6JoGnWr0rW1aluGVrj4RfAaZBrOl/Za3fbbORLUZL5OxHS43G6KhyK5TnCaQahXVlYF6bAXYHVBNxYXz1QdmyE1jQ9GlrNUVEFRrazhQHYAAAM202sJ7NxZOtJs504OMmiVhCEggIQhAM858qhGi7DYaqg9tgx9RMBA2eEITYx8GOXJ1bOLLCEyooBnqwhLEC1OKAwhJB1PIQgg6O6K0d/cYQgEVog9dv/d/CSGCzt4QhKx4LMsmM2+F/G0u/NE56auN2op8Qxt6mEIy/CxDknMV/wCoV/8A4/8A61mepVIxCgG13tlwJJOcITgZPifk9Hp/gXhGp6IqEMme29/I/hCEJs4fhOfqF6j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NZ"/>
          </a:p>
        </p:txBody>
      </p:sp>
      <p:pic>
        <p:nvPicPr>
          <p:cNvPr id="1030" name="Picture 6" descr="http://us.123rf.com/400wm/400/400/auremar/auremar1205/auremar120506182/13912371-plumber-holding-wrench-and-length-of-plastic-pip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533" y="1776080"/>
            <a:ext cx="2061457" cy="308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od\AppData\Local\Microsoft\Windows\Temporary Internet Files\Content.IE5\5MS9Q97O\MC90038887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76872"/>
            <a:ext cx="1674266" cy="18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aw.resource.org/pub/nz/ibr/as-nzs.3500.5.2000/as-nzs.3500.5.2000_001_0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271" y="3548457"/>
            <a:ext cx="2212365" cy="329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mg.docstoccdn.com/thumb/orig/12722527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66" y="3520089"/>
            <a:ext cx="2321089" cy="328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Description:                      Description: Description: []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67" b="19160"/>
          <a:stretch/>
        </p:blipFill>
        <p:spPr bwMode="auto">
          <a:xfrm>
            <a:off x="5886036" y="2449743"/>
            <a:ext cx="1890548" cy="8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dupontmotel.co.nz/wp-content/uploads/AZY417999_5295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584" y="1986865"/>
            <a:ext cx="1336721" cy="100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172400" y="332024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$</a:t>
            </a:r>
            <a:r>
              <a:rPr lang="en-NZ" sz="1600" b="1" dirty="0" smtClean="0"/>
              <a:t>$</a:t>
            </a:r>
            <a:r>
              <a:rPr lang="en-NZ" sz="1400" b="1" dirty="0" smtClean="0"/>
              <a:t>$</a:t>
            </a:r>
            <a:endParaRPr lang="en-NZ" sz="1400" b="1" dirty="0"/>
          </a:p>
        </p:txBody>
      </p:sp>
      <p:pic>
        <p:nvPicPr>
          <p:cNvPr id="1046" name="Picture 22" descr="C:\Users\Rod\Pictures\2013-03-19\002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4508" y="3000156"/>
            <a:ext cx="3218814" cy="441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blog.lib.umn.edu/isss/graduate/cartoon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041" y="960592"/>
            <a:ext cx="1397814" cy="1302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i.istockimg.com/file_thumbview_approve/15849464/2/stock-illustration-15849464-cartoon-plumb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879" y="3309349"/>
            <a:ext cx="2736304" cy="321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Rod\Pictures\2013-03-19\001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5124" y="2954433"/>
            <a:ext cx="3243948" cy="44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87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75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2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20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40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16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20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6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6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6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2000"/>
                            </p:stCondLst>
                            <p:childTnLst>
                              <p:par>
                                <p:cTn id="2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build="allAtOnce" animBg="1"/>
      <p:bldP spid="34" grpId="0" animBg="1"/>
      <p:bldP spid="34" grpId="1" uiExpand="1" build="allAtOnce" animBg="1"/>
      <p:bldP spid="12" grpId="1" build="allAtOnce"/>
      <p:bldP spid="12" grpId="2" build="allAtOnce"/>
      <p:bldP spid="7" grpId="0" build="allAtOnce"/>
      <p:bldP spid="11" grpId="0" animBg="1"/>
      <p:bldP spid="11" grpId="1" uiExpand="1" build="allAtOnce"/>
      <p:bldP spid="11" grpId="2" uiExpand="1" build="allAtOnce" animBg="1"/>
      <p:bldP spid="13" grpId="0" build="allAtOnce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064298"/>
            <a:ext cx="4350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b="1" u="sng" dirty="0" smtClean="0">
                <a:latin typeface="Arial Black" pitchFamily="34" charset="0"/>
              </a:rPr>
              <a:t>THIS MEANS: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One trade/licence = $366 per year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Two trades/licences = $467 per year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Three trades/licenses = $568 per year</a:t>
            </a:r>
            <a:endParaRPr lang="en-NZ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627784" y="3140968"/>
            <a:ext cx="3888432" cy="120032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NZ" b="1" dirty="0" smtClean="0"/>
              <a:t>THREE TRADES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Licence  - $303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Disciplinary &amp; offences fee - $ 265</a:t>
            </a:r>
            <a:endParaRPr lang="en-N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CPD - $ 720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63688" y="3140968"/>
            <a:ext cx="70018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 smtClean="0">
                <a:latin typeface="Arial Black" pitchFamily="34" charset="0"/>
              </a:rPr>
              <a:t>It is </a:t>
            </a:r>
            <a:r>
              <a:rPr lang="en-NZ" u="sng" dirty="0" smtClean="0">
                <a:latin typeface="Arial Black" pitchFamily="34" charset="0"/>
              </a:rPr>
              <a:t>ILLEGAL</a:t>
            </a:r>
            <a:r>
              <a:rPr lang="en-NZ" dirty="0" smtClean="0">
                <a:latin typeface="Arial Black" pitchFamily="34" charset="0"/>
              </a:rPr>
              <a:t> to work without a practising license, even if you are </a:t>
            </a:r>
            <a:r>
              <a:rPr lang="en-NZ" u="sng" dirty="0" smtClean="0">
                <a:latin typeface="Arial Black" pitchFamily="34" charset="0"/>
              </a:rPr>
              <a:t>qualified</a:t>
            </a:r>
            <a:r>
              <a:rPr lang="en-NZ" dirty="0" smtClean="0">
                <a:latin typeface="Arial Black" pitchFamily="34" charset="0"/>
              </a:rPr>
              <a:t> and </a:t>
            </a:r>
            <a:r>
              <a:rPr lang="en-NZ" u="sng" dirty="0" smtClean="0">
                <a:latin typeface="Arial Black" pitchFamily="34" charset="0"/>
              </a:rPr>
              <a:t>registered!!</a:t>
            </a:r>
          </a:p>
          <a:p>
            <a:r>
              <a:rPr lang="en-NZ" dirty="0" smtClean="0">
                <a:latin typeface="Arial Black" pitchFamily="34" charset="0"/>
              </a:rPr>
              <a:t>CPD is a </a:t>
            </a:r>
            <a:r>
              <a:rPr lang="en-NZ" u="sng" dirty="0" smtClean="0">
                <a:latin typeface="Arial Black" pitchFamily="34" charset="0"/>
              </a:rPr>
              <a:t>CONDITION</a:t>
            </a:r>
            <a:r>
              <a:rPr lang="en-NZ" dirty="0" smtClean="0">
                <a:latin typeface="Arial Black" pitchFamily="34" charset="0"/>
              </a:rPr>
              <a:t> of licensing!! </a:t>
            </a:r>
            <a:endParaRPr lang="en-NZ" dirty="0">
              <a:latin typeface="Arial Black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50632" y="1627757"/>
            <a:ext cx="3888432" cy="147732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NZ" b="1" dirty="0" smtClean="0"/>
              <a:t>TWO TRADES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Licence  - $202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Disciplinary &amp; offences fee - $ 265</a:t>
            </a:r>
            <a:endParaRPr lang="en-N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CPD - $ 600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Total = $1067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1490300"/>
            <a:ext cx="3888432" cy="147732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NZ" b="1" dirty="0" smtClean="0"/>
              <a:t>ONE TRADE-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Licence  - $101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Disciplinary &amp; offences fee - $ 265</a:t>
            </a:r>
            <a:endParaRPr lang="en-N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CPD - $ 360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Total = $726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6288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NZ" b="1" u="sng" dirty="0" smtClean="0">
                <a:latin typeface="Arial Black" pitchFamily="34" charset="0"/>
              </a:rPr>
              <a:t>PRACTISING LICENCE :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NZ" b="1" dirty="0" smtClean="0"/>
              <a:t>Uplift </a:t>
            </a:r>
            <a:r>
              <a:rPr lang="en-NZ" b="1" dirty="0"/>
              <a:t>an annual practising licence - $101 per </a:t>
            </a:r>
            <a:r>
              <a:rPr lang="en-NZ" b="1" dirty="0" smtClean="0"/>
              <a:t>trade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Pay </a:t>
            </a:r>
            <a:r>
              <a:rPr lang="en-NZ" b="1" dirty="0"/>
              <a:t>an annual one-off disciplinary &amp; offences levy - $</a:t>
            </a:r>
            <a:r>
              <a:rPr lang="en-NZ" b="1" dirty="0" smtClean="0"/>
              <a:t>265 </a:t>
            </a:r>
            <a:r>
              <a:rPr lang="en-NZ" b="1" dirty="0"/>
              <a:t>per tradesperson</a:t>
            </a:r>
          </a:p>
          <a:p>
            <a:pPr marL="285750" indent="-285750">
              <a:buFont typeface="Arial" pitchFamily="34" charset="0"/>
              <a:buChar char="•"/>
            </a:pPr>
            <a:endParaRPr lang="en-NZ" dirty="0"/>
          </a:p>
        </p:txBody>
      </p:sp>
      <p:sp>
        <p:nvSpPr>
          <p:cNvPr id="11" name="Rectangle 10"/>
          <p:cNvSpPr/>
          <p:nvPr/>
        </p:nvSpPr>
        <p:spPr>
          <a:xfrm>
            <a:off x="4535996" y="1628800"/>
            <a:ext cx="44456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NZ" b="1" u="sng" dirty="0" smtClean="0">
                <a:latin typeface="Arial Black" pitchFamily="34" charset="0"/>
              </a:rPr>
              <a:t>CONDITIONS OF LICENSING: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CPD points – Continued Professional Development</a:t>
            </a:r>
            <a:endParaRPr lang="en-NZ" b="1" dirty="0"/>
          </a:p>
        </p:txBody>
      </p:sp>
      <p:sp>
        <p:nvSpPr>
          <p:cNvPr id="9" name="Flowchart: Direct Access Storage 8"/>
          <p:cNvSpPr/>
          <p:nvPr/>
        </p:nvSpPr>
        <p:spPr>
          <a:xfrm>
            <a:off x="179512" y="188640"/>
            <a:ext cx="8856984" cy="792088"/>
          </a:xfrm>
          <a:prstGeom prst="flowChartMagneticDrum">
            <a:avLst/>
          </a:prstGeom>
          <a:solidFill>
            <a:srgbClr val="FF6600">
              <a:alpha val="79000"/>
            </a:srgbClr>
          </a:solidFill>
          <a:ln w="28575">
            <a:solidFill>
              <a:srgbClr val="3D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TextBox 7"/>
          <p:cNvSpPr txBox="1"/>
          <p:nvPr/>
        </p:nvSpPr>
        <p:spPr>
          <a:xfrm>
            <a:off x="179512" y="404664"/>
            <a:ext cx="87129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2200" b="1" dirty="0" smtClean="0">
                <a:ln>
                  <a:solidFill>
                    <a:srgbClr val="3D5E6D"/>
                  </a:solidFill>
                </a:ln>
                <a:solidFill>
                  <a:schemeClr val="accent3"/>
                </a:solidFill>
                <a:latin typeface="Arial Black" pitchFamily="34" charset="0"/>
              </a:rPr>
              <a:t>ONGOING COSTS ASSOCIATED WITH BEING QUALIFIED</a:t>
            </a:r>
            <a:endParaRPr lang="en-NZ" sz="2200" b="1" dirty="0">
              <a:ln>
                <a:solidFill>
                  <a:srgbClr val="3D5E6D"/>
                </a:solidFill>
              </a:ln>
              <a:solidFill>
                <a:schemeClr val="accent3"/>
              </a:solidFill>
              <a:latin typeface="Arial Black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05706" y="4077072"/>
            <a:ext cx="46080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u="sng" dirty="0" smtClean="0">
                <a:latin typeface="Arial Black" pitchFamily="34" charset="0"/>
              </a:rPr>
              <a:t>CPD COSTS: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One trade/license – 12 points = $360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Two trades/licences – 20 points = $600</a:t>
            </a:r>
            <a:endParaRPr lang="en-N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NZ" b="1" dirty="0" smtClean="0"/>
              <a:t>Three trades/licences – 24 points = $720</a:t>
            </a:r>
            <a:endParaRPr lang="en-NZ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915816" y="119675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u="sng" dirty="0" smtClean="0">
                <a:latin typeface="Arial Black" pitchFamily="34" charset="0"/>
              </a:rPr>
              <a:t>ANNUAL FEES</a:t>
            </a:r>
            <a:endParaRPr lang="en-NZ" u="sng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7564" y="4492570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200" dirty="0" smtClean="0">
                <a:latin typeface="Arial Black" pitchFamily="34" charset="0"/>
              </a:rPr>
              <a:t>THREE TRADES ANNUAL COSTS GRAND TOTAL –</a:t>
            </a:r>
          </a:p>
          <a:p>
            <a:pPr algn="ctr"/>
            <a:r>
              <a:rPr lang="en-NZ" sz="2200" u="sng" dirty="0" smtClean="0">
                <a:latin typeface="Arial Black" pitchFamily="34" charset="0"/>
              </a:rPr>
              <a:t>$ 1288.00 </a:t>
            </a:r>
            <a:endParaRPr lang="en-NZ" sz="2200" u="sng" dirty="0">
              <a:latin typeface="Arial Black" pitchFamily="34" charset="0"/>
            </a:endParaRPr>
          </a:p>
        </p:txBody>
      </p:sp>
      <p:pic>
        <p:nvPicPr>
          <p:cNvPr id="21" name="Picture 20" descr="Plumbers, Gasfitters and Drainlayers Boar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806" y="4324840"/>
            <a:ext cx="1785937" cy="84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Alan Bickers - Jayal Enterprises Lt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994" y="1635435"/>
            <a:ext cx="18097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64972" y="4341297"/>
            <a:ext cx="388508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NZ" sz="2400" dirty="0" smtClean="0">
                <a:ln w="19050">
                  <a:solidFill>
                    <a:srgbClr val="3D5E6D"/>
                  </a:solidFill>
                </a:ln>
                <a:solidFill>
                  <a:schemeClr val="accent3"/>
                </a:solidFill>
                <a:latin typeface="Arial Black" pitchFamily="34" charset="0"/>
              </a:rPr>
              <a:t>Plumbers, </a:t>
            </a:r>
            <a:r>
              <a:rPr lang="en-NZ" sz="2400" dirty="0" smtClean="0">
                <a:ln w="19050">
                  <a:solidFill>
                    <a:srgbClr val="3D5E6D"/>
                  </a:solidFill>
                </a:ln>
                <a:solidFill>
                  <a:srgbClr val="FF6600"/>
                </a:solidFill>
                <a:latin typeface="Arial Black" pitchFamily="34" charset="0"/>
              </a:rPr>
              <a:t>Gasfitters &amp; </a:t>
            </a:r>
            <a:r>
              <a:rPr lang="en-NZ" sz="2400" dirty="0" smtClean="0">
                <a:ln w="19050">
                  <a:solidFill>
                    <a:srgbClr val="3D5E6D"/>
                  </a:solidFill>
                </a:ln>
                <a:solidFill>
                  <a:schemeClr val="accent3"/>
                </a:solidFill>
                <a:latin typeface="Arial Black" pitchFamily="34" charset="0"/>
              </a:rPr>
              <a:t>Drainlayers </a:t>
            </a:r>
            <a:r>
              <a:rPr lang="en-NZ" sz="2400" dirty="0" smtClean="0">
                <a:ln w="19050">
                  <a:solidFill>
                    <a:srgbClr val="3D5E6D"/>
                  </a:solidFill>
                </a:ln>
                <a:solidFill>
                  <a:srgbClr val="FF6600"/>
                </a:solidFill>
                <a:latin typeface="Arial Black" pitchFamily="34" charset="0"/>
              </a:rPr>
              <a:t>of NZ</a:t>
            </a:r>
            <a:endParaRPr lang="en-NZ" sz="2400" dirty="0">
              <a:ln w="19050">
                <a:solidFill>
                  <a:srgbClr val="3D5E6D"/>
                </a:solidFill>
              </a:ln>
              <a:solidFill>
                <a:srgbClr val="FF6600"/>
              </a:solidFill>
              <a:latin typeface="Arial Black" pitchFamily="34" charset="0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2" y="1635071"/>
            <a:ext cx="3885082" cy="27149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065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  <p:sndAc>
          <p:stSnd>
            <p:snd r:embed="rId2" name="cashreg.wav"/>
          </p:stSnd>
        </p:sndAc>
      </p:transition>
    </mc:Choice>
    <mc:Fallback xmlns="">
      <p:transition spd="slow">
        <p:dissolve/>
        <p:sndAc>
          <p:stSnd>
            <p:snd r:embed="rId6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7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1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10"/>
                            </p:stCondLst>
                            <p:childTnLst>
                              <p:par>
                                <p:cTn id="1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88" dur="1000" tmFilter="0, 0; .2, .5; .8, .5; 1, 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500" autoRev="1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  <p:bldP spid="18" grpId="0"/>
      <p:bldP spid="18" grpId="1"/>
      <p:bldP spid="18" grpId="2"/>
      <p:bldP spid="12" grpId="0" uiExpand="1" build="allAtOnce"/>
      <p:bldP spid="17" grpId="0"/>
      <p:bldP spid="17" grpId="1"/>
      <p:bldP spid="15" grpId="0"/>
      <p:bldP spid="15" grpId="1"/>
      <p:bldP spid="11" grpId="0" uiExpand="1" build="allAtOnce"/>
      <p:bldP spid="14" grpId="0" build="allAtOnce"/>
      <p:bldP spid="16" grpId="0"/>
      <p:bldP spid="19" grpId="0" build="allAtOnce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edical Council of New Zealand | Te Kaunihera Rata o Aotearoa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77" y="332656"/>
            <a:ext cx="2200275" cy="866776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lumbers, Gasfitters and Drainlayers Boar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9320"/>
            <a:ext cx="1762125" cy="11049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Picture 3" descr=" 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119320"/>
            <a:ext cx="1543050" cy="16002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" name="TextBox 1"/>
          <p:cNvSpPr txBox="1"/>
          <p:nvPr/>
        </p:nvSpPr>
        <p:spPr>
          <a:xfrm>
            <a:off x="3251743" y="1741824"/>
            <a:ext cx="259228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Registration </a:t>
            </a:r>
            <a:r>
              <a:rPr lang="en-NZ" dirty="0" smtClean="0"/>
              <a:t>$175.00</a:t>
            </a:r>
          </a:p>
          <a:p>
            <a:endParaRPr lang="en-NZ" b="1" dirty="0" smtClean="0"/>
          </a:p>
          <a:p>
            <a:r>
              <a:rPr lang="en-NZ" b="1" dirty="0" smtClean="0"/>
              <a:t>Certificate </a:t>
            </a:r>
            <a:r>
              <a:rPr lang="en-NZ" dirty="0" smtClean="0"/>
              <a:t> Free</a:t>
            </a:r>
          </a:p>
          <a:p>
            <a:endParaRPr lang="en-NZ" b="1" dirty="0" smtClean="0"/>
          </a:p>
          <a:p>
            <a:r>
              <a:rPr lang="en-NZ" b="1" dirty="0" smtClean="0"/>
              <a:t>Licensing </a:t>
            </a:r>
            <a:r>
              <a:rPr lang="en-NZ" dirty="0" smtClean="0"/>
              <a:t>$60.00</a:t>
            </a:r>
          </a:p>
          <a:p>
            <a:endParaRPr lang="en-NZ" b="1" dirty="0" smtClean="0"/>
          </a:p>
          <a:p>
            <a:r>
              <a:rPr lang="en-NZ" b="1" dirty="0" smtClean="0"/>
              <a:t>Discipline  </a:t>
            </a:r>
            <a:r>
              <a:rPr lang="en-NZ" dirty="0" smtClean="0"/>
              <a:t>NIL </a:t>
            </a:r>
            <a:r>
              <a:rPr lang="en-NZ" sz="1600" b="1" dirty="0" smtClean="0"/>
              <a:t>(incl. in reg.)</a:t>
            </a:r>
            <a:r>
              <a:rPr lang="en-NZ" sz="1600" dirty="0"/>
              <a:t> </a:t>
            </a:r>
            <a:endParaRPr lang="en-NZ" sz="1600" dirty="0" smtClean="0"/>
          </a:p>
          <a:p>
            <a:r>
              <a:rPr lang="en-NZ" b="1" dirty="0" smtClean="0"/>
              <a:t>Examination  </a:t>
            </a:r>
            <a:r>
              <a:rPr lang="en-NZ" dirty="0" smtClean="0"/>
              <a:t>$85.00</a:t>
            </a:r>
          </a:p>
          <a:p>
            <a:endParaRPr lang="en-NZ" sz="1600" b="1" dirty="0" smtClean="0"/>
          </a:p>
          <a:p>
            <a:r>
              <a:rPr lang="en-NZ" b="1" dirty="0" smtClean="0"/>
              <a:t>Late </a:t>
            </a:r>
            <a:r>
              <a:rPr lang="en-NZ" b="1" dirty="0"/>
              <a:t>Examination </a:t>
            </a:r>
            <a:r>
              <a:rPr lang="en-NZ" b="1" dirty="0" smtClean="0"/>
              <a:t>Application  </a:t>
            </a:r>
            <a:r>
              <a:rPr lang="en-NZ" dirty="0" smtClean="0"/>
              <a:t>$85.00</a:t>
            </a:r>
          </a:p>
          <a:p>
            <a:endParaRPr lang="en-NZ" sz="1600" b="1" dirty="0" smtClean="0"/>
          </a:p>
          <a:p>
            <a:endParaRPr lang="en-NZ" b="1" dirty="0" smtClean="0"/>
          </a:p>
          <a:p>
            <a:r>
              <a:rPr lang="en-NZ" b="1" dirty="0" smtClean="0"/>
              <a:t>Trainee </a:t>
            </a:r>
            <a:r>
              <a:rPr lang="en-NZ" b="1" dirty="0"/>
              <a:t>Limited </a:t>
            </a:r>
            <a:r>
              <a:rPr lang="en-NZ" b="1" dirty="0" smtClean="0"/>
              <a:t>Cert  </a:t>
            </a:r>
            <a:r>
              <a:rPr lang="en-NZ" dirty="0" smtClean="0"/>
              <a:t>NIL</a:t>
            </a:r>
          </a:p>
          <a:p>
            <a:endParaRPr lang="en-NZ" sz="1600" b="1" dirty="0"/>
          </a:p>
          <a:p>
            <a:r>
              <a:rPr lang="en-NZ" b="1" dirty="0" smtClean="0"/>
              <a:t>CPD  </a:t>
            </a:r>
            <a:r>
              <a:rPr lang="en-NZ" dirty="0" smtClean="0"/>
              <a:t>No fee</a:t>
            </a:r>
            <a:endParaRPr lang="en-NZ" dirty="0"/>
          </a:p>
        </p:txBody>
      </p:sp>
      <p:sp>
        <p:nvSpPr>
          <p:cNvPr id="7" name="TextBox 6"/>
          <p:cNvSpPr txBox="1"/>
          <p:nvPr/>
        </p:nvSpPr>
        <p:spPr>
          <a:xfrm>
            <a:off x="6539844" y="1435897"/>
            <a:ext cx="259228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Z" b="1" dirty="0" smtClean="0"/>
          </a:p>
          <a:p>
            <a:r>
              <a:rPr lang="en-NZ" b="1" dirty="0" smtClean="0"/>
              <a:t>Registration </a:t>
            </a:r>
            <a:r>
              <a:rPr lang="en-NZ" dirty="0" smtClean="0"/>
              <a:t>$357.00 </a:t>
            </a:r>
          </a:p>
          <a:p>
            <a:r>
              <a:rPr lang="en-NZ" sz="1600" b="1" dirty="0" smtClean="0"/>
              <a:t>per trade </a:t>
            </a:r>
            <a:r>
              <a:rPr lang="en-NZ" sz="1600" dirty="0" smtClean="0"/>
              <a:t>(x3 is $1071)</a:t>
            </a:r>
          </a:p>
          <a:p>
            <a:r>
              <a:rPr lang="en-NZ" b="1" dirty="0" smtClean="0"/>
              <a:t>Certificate</a:t>
            </a:r>
            <a:r>
              <a:rPr lang="en-NZ" dirty="0" smtClean="0"/>
              <a:t>  $51.00</a:t>
            </a:r>
          </a:p>
          <a:p>
            <a:pPr algn="ctr"/>
            <a:endParaRPr lang="en-NZ" b="1" dirty="0"/>
          </a:p>
          <a:p>
            <a:r>
              <a:rPr lang="en-NZ" b="1" dirty="0" smtClean="0"/>
              <a:t>Licensing  </a:t>
            </a:r>
            <a:r>
              <a:rPr lang="en-NZ" dirty="0" smtClean="0"/>
              <a:t>$101.00 </a:t>
            </a:r>
            <a:r>
              <a:rPr lang="en-NZ" sz="1600" b="1" dirty="0" smtClean="0"/>
              <a:t>per trade </a:t>
            </a:r>
            <a:r>
              <a:rPr lang="en-NZ" sz="1600" dirty="0" smtClean="0"/>
              <a:t>(x3 is $303)</a:t>
            </a:r>
          </a:p>
          <a:p>
            <a:r>
              <a:rPr lang="en-NZ" b="1" dirty="0" smtClean="0"/>
              <a:t>Discipline  </a:t>
            </a:r>
            <a:r>
              <a:rPr lang="en-NZ" dirty="0" smtClean="0"/>
              <a:t>$265.00</a:t>
            </a:r>
          </a:p>
          <a:p>
            <a:endParaRPr lang="en-NZ" b="1" dirty="0" smtClean="0"/>
          </a:p>
          <a:p>
            <a:r>
              <a:rPr lang="en-NZ" b="1" dirty="0" smtClean="0"/>
              <a:t>Examination </a:t>
            </a:r>
            <a:r>
              <a:rPr lang="en-NZ" dirty="0" smtClean="0"/>
              <a:t>$411.00 </a:t>
            </a:r>
            <a:r>
              <a:rPr lang="en-NZ" sz="1600" b="1" dirty="0" smtClean="0"/>
              <a:t>per exam </a:t>
            </a:r>
            <a:r>
              <a:rPr lang="en-NZ" sz="1600" dirty="0" smtClean="0"/>
              <a:t>(x3 is $1233</a:t>
            </a:r>
            <a:r>
              <a:rPr lang="en-NZ" dirty="0" smtClean="0"/>
              <a:t>)</a:t>
            </a:r>
          </a:p>
          <a:p>
            <a:r>
              <a:rPr lang="en-NZ" b="1" dirty="0" smtClean="0"/>
              <a:t>Late </a:t>
            </a:r>
            <a:r>
              <a:rPr lang="en-NZ" b="1" dirty="0"/>
              <a:t>Examination </a:t>
            </a:r>
            <a:r>
              <a:rPr lang="en-NZ" b="1" dirty="0" smtClean="0"/>
              <a:t>Application</a:t>
            </a:r>
            <a:r>
              <a:rPr lang="en-NZ" sz="1600" b="1" dirty="0" smtClean="0"/>
              <a:t>  </a:t>
            </a:r>
            <a:r>
              <a:rPr lang="en-NZ" sz="1600" dirty="0" smtClean="0"/>
              <a:t>NIL – </a:t>
            </a:r>
            <a:r>
              <a:rPr lang="en-NZ" sz="1400" dirty="0" smtClean="0"/>
              <a:t>as late applications are not accepted</a:t>
            </a:r>
          </a:p>
          <a:p>
            <a:endParaRPr lang="en-NZ" b="1" dirty="0" smtClean="0"/>
          </a:p>
          <a:p>
            <a:r>
              <a:rPr lang="en-NZ" b="1" dirty="0" smtClean="0"/>
              <a:t>Trainee </a:t>
            </a:r>
            <a:r>
              <a:rPr lang="en-NZ" b="1" dirty="0"/>
              <a:t>Limited </a:t>
            </a:r>
            <a:r>
              <a:rPr lang="en-NZ" b="1" dirty="0" smtClean="0"/>
              <a:t>Cert  </a:t>
            </a:r>
            <a:r>
              <a:rPr lang="en-NZ" dirty="0" smtClean="0"/>
              <a:t>$45.00 </a:t>
            </a:r>
            <a:r>
              <a:rPr lang="en-NZ" sz="1600" b="1" dirty="0" smtClean="0"/>
              <a:t>per trade </a:t>
            </a:r>
            <a:r>
              <a:rPr lang="en-NZ" sz="1600" dirty="0" smtClean="0"/>
              <a:t>(x3 is $135)</a:t>
            </a:r>
          </a:p>
          <a:p>
            <a:r>
              <a:rPr lang="en-NZ" b="1" dirty="0" smtClean="0"/>
              <a:t>CPD  </a:t>
            </a:r>
            <a:r>
              <a:rPr lang="en-NZ" dirty="0" smtClean="0"/>
              <a:t>$360 </a:t>
            </a:r>
            <a:r>
              <a:rPr lang="en-NZ" sz="1600" dirty="0" smtClean="0"/>
              <a:t>(for 3 trades is $720)</a:t>
            </a:r>
            <a:endParaRPr lang="en-NZ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51520" y="1741824"/>
            <a:ext cx="25922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Registration  </a:t>
            </a:r>
            <a:r>
              <a:rPr lang="en-NZ" dirty="0" smtClean="0"/>
              <a:t>$434.45</a:t>
            </a:r>
          </a:p>
          <a:p>
            <a:endParaRPr lang="en-NZ" b="1" dirty="0" smtClean="0"/>
          </a:p>
          <a:p>
            <a:r>
              <a:rPr lang="en-NZ" b="1" dirty="0" smtClean="0"/>
              <a:t>Certificate</a:t>
            </a:r>
            <a:r>
              <a:rPr lang="en-NZ" dirty="0" smtClean="0"/>
              <a:t>  $</a:t>
            </a:r>
            <a:r>
              <a:rPr lang="en-NZ" dirty="0"/>
              <a:t>40.89</a:t>
            </a:r>
            <a:endParaRPr lang="en-NZ" b="1" dirty="0" smtClean="0"/>
          </a:p>
          <a:p>
            <a:endParaRPr lang="en-NZ" b="1" dirty="0"/>
          </a:p>
          <a:p>
            <a:r>
              <a:rPr lang="en-NZ" b="1" dirty="0" smtClean="0"/>
              <a:t>Licensing  </a:t>
            </a:r>
            <a:r>
              <a:rPr lang="en-NZ" dirty="0" smtClean="0"/>
              <a:t>$</a:t>
            </a:r>
            <a:r>
              <a:rPr lang="en-NZ" dirty="0"/>
              <a:t>729.20</a:t>
            </a:r>
            <a:endParaRPr lang="en-NZ" dirty="0" smtClean="0"/>
          </a:p>
          <a:p>
            <a:endParaRPr lang="en-NZ" b="1" dirty="0" smtClean="0"/>
          </a:p>
          <a:p>
            <a:r>
              <a:rPr lang="en-NZ" b="1" dirty="0" smtClean="0"/>
              <a:t>Discipline  </a:t>
            </a:r>
            <a:r>
              <a:rPr lang="en-NZ" dirty="0" smtClean="0"/>
              <a:t>$</a:t>
            </a:r>
            <a:r>
              <a:rPr lang="en-NZ" dirty="0"/>
              <a:t>195.11</a:t>
            </a:r>
            <a:endParaRPr lang="en-NZ" b="1" dirty="0" smtClean="0"/>
          </a:p>
          <a:p>
            <a:endParaRPr lang="en-NZ" b="1" dirty="0" smtClean="0"/>
          </a:p>
          <a:p>
            <a:r>
              <a:rPr lang="en-NZ" b="1" dirty="0" smtClean="0"/>
              <a:t>CPD  </a:t>
            </a:r>
            <a:r>
              <a:rPr lang="en-NZ" dirty="0" smtClean="0"/>
              <a:t>mandatory with no charge</a:t>
            </a:r>
            <a:endParaRPr lang="en-NZ" b="1" dirty="0" smtClean="0"/>
          </a:p>
        </p:txBody>
      </p:sp>
      <p:pic>
        <p:nvPicPr>
          <p:cNvPr id="11" name="Picture 10" descr="http://imgc.allpostersimages.com/images/P-473-488-90/60/6000/YQPQG00Z/posters/john-o-brien-two-people-in-heart-shaped-hottub-with-champage-the-pipes-that-connect-new-yorker-cartoon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21" y="404664"/>
            <a:ext cx="7145758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824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7" grpId="0" build="allAtOnce"/>
      <p:bldP spid="9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Direct Access Storage 5"/>
          <p:cNvSpPr/>
          <p:nvPr/>
        </p:nvSpPr>
        <p:spPr>
          <a:xfrm>
            <a:off x="2807804" y="332656"/>
            <a:ext cx="3528392" cy="648072"/>
          </a:xfrm>
          <a:prstGeom prst="flowChartMagneticDrum">
            <a:avLst/>
          </a:prstGeom>
          <a:solidFill>
            <a:srgbClr val="3D5E6D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5" name="TextBox 4"/>
          <p:cNvSpPr txBox="1"/>
          <p:nvPr/>
        </p:nvSpPr>
        <p:spPr>
          <a:xfrm>
            <a:off x="575556" y="40466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2400" dirty="0" smtClean="0">
                <a:ln w="19050">
                  <a:solidFill>
                    <a:srgbClr val="3D5E6D"/>
                  </a:solidFill>
                </a:ln>
                <a:solidFill>
                  <a:srgbClr val="FF66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AMENDMENT BILL</a:t>
            </a:r>
            <a:endParaRPr lang="en-NZ" sz="2400" dirty="0">
              <a:ln w="19050">
                <a:solidFill>
                  <a:srgbClr val="3D5E6D"/>
                </a:solidFill>
              </a:ln>
              <a:solidFill>
                <a:srgbClr val="FF66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Black" pitchFamily="34" charset="0"/>
            </a:endParaRPr>
          </a:p>
        </p:txBody>
      </p:sp>
      <p:pic>
        <p:nvPicPr>
          <p:cNvPr id="7" name="Picture 6" descr="Plumbers, Gasfitters and Drainlayers Boar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160541"/>
            <a:ext cx="1834132" cy="1152128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16174" y="1401448"/>
            <a:ext cx="2101012" cy="427659"/>
          </a:xfrm>
        </p:spPr>
        <p:txBody>
          <a:bodyPr/>
          <a:lstStyle/>
          <a:p>
            <a:r>
              <a:rPr lang="en-NZ" dirty="0" smtClean="0">
                <a:solidFill>
                  <a:srgbClr val="FF0000"/>
                </a:solidFill>
                <a:latin typeface="Arial Black" pitchFamily="34" charset="0"/>
              </a:rPr>
              <a:t>Guilty</a:t>
            </a:r>
            <a:r>
              <a:rPr lang="en-NZ" dirty="0" smtClean="0">
                <a:solidFill>
                  <a:srgbClr val="FF0000"/>
                </a:solidFill>
              </a:rPr>
              <a:t>!!</a:t>
            </a:r>
            <a:endParaRPr lang="en-NZ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>
            <a:stCxn id="7" idx="3"/>
            <a:endCxn id="11" idx="1"/>
          </p:cNvCxnSpPr>
          <p:nvPr/>
        </p:nvCxnSpPr>
        <p:spPr>
          <a:xfrm flipV="1">
            <a:off x="2517701" y="1725588"/>
            <a:ext cx="3710483" cy="110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228184" y="1149524"/>
            <a:ext cx="2088232" cy="1152128"/>
          </a:xfrm>
          <a:prstGeom prst="rect">
            <a:avLst/>
          </a:prstGeom>
          <a:solidFill>
            <a:schemeClr val="accent2">
              <a:lumMod val="60000"/>
              <a:lumOff val="40000"/>
              <a:alpha val="87000"/>
            </a:schemeClr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Owe the industry </a:t>
            </a:r>
          </a:p>
          <a:p>
            <a:pPr algn="ctr"/>
            <a:r>
              <a:rPr lang="en-NZ" b="1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$ 1,000,000.00</a:t>
            </a:r>
            <a:endParaRPr lang="en-NZ" b="1" dirty="0">
              <a:ln>
                <a:solidFill>
                  <a:schemeClr val="accent2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6" name="Picture 15" descr="F:\Communications pres pics\Maurice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286" y="2312669"/>
            <a:ext cx="3263428" cy="2738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4" name="Picture 4" descr="http://2.bp.blogspot.com/-ucPN-QLlysA/UYrImYNZvlI/AAAAAAAACXI/9GcKpUrTSRM/s400/Ke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168" y="3337151"/>
            <a:ext cx="28575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static.stuff.co.nz/1338247049/594/700759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6" y="3337150"/>
            <a:ext cx="2927264" cy="352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5536" y="2060848"/>
            <a:ext cx="84969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400" dirty="0" smtClean="0">
                <a:ln w="38100">
                  <a:solidFill>
                    <a:srgbClr val="3D5E6D"/>
                  </a:solidFill>
                </a:ln>
                <a:solidFill>
                  <a:srgbClr val="FF6600"/>
                </a:solidFill>
                <a:latin typeface="Arial Black" pitchFamily="34" charset="0"/>
              </a:rPr>
              <a:t>…ANY AMOUNT IT THINKS FIT!!...</a:t>
            </a:r>
            <a:endParaRPr lang="en-NZ" sz="3400" dirty="0">
              <a:ln w="38100">
                <a:solidFill>
                  <a:srgbClr val="3D5E6D"/>
                </a:solidFill>
              </a:ln>
              <a:solidFill>
                <a:srgbClr val="FF6600"/>
              </a:solidFill>
              <a:latin typeface="Arial Black" pitchFamily="34" charset="0"/>
            </a:endParaRPr>
          </a:p>
        </p:txBody>
      </p:sp>
      <p:pic>
        <p:nvPicPr>
          <p:cNvPr id="5128" name="Picture 8" descr="http://www.hpprintercartridges.co.uk/blog/wp-content/uploads/2012/08/printing-money-with-hp-printer-cartrid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168" y="2492896"/>
            <a:ext cx="47625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Plumbers, Gasfitters and Drainlayers Boar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40768"/>
            <a:ext cx="1834132" cy="1152128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</p:pic>
      <p:pic>
        <p:nvPicPr>
          <p:cNvPr id="23" name="Picture 22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7" y="2007121"/>
            <a:ext cx="3125388" cy="3090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546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  <p:sndAc>
          <p:stSnd>
            <p:snd r:embed="rId2" name="drumroll.wav"/>
          </p:stSnd>
        </p:sndAc>
      </p:transition>
    </mc:Choice>
    <mc:Fallback xmlns="">
      <p:transition spd="slow">
        <p:blinds dir="vert"/>
        <p:sndAc>
          <p:stSnd>
            <p:snd r:embed="rId9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1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7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7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75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75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75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75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75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75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 animBg="1"/>
      <p:bldP spid="11" grpId="1" animBg="1"/>
      <p:bldP spid="17" grpId="0"/>
      <p:bldP spid="1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GDF 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170" y="116632"/>
            <a:ext cx="3611661" cy="151216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Box 4"/>
          <p:cNvSpPr txBox="1"/>
          <p:nvPr/>
        </p:nvSpPr>
        <p:spPr>
          <a:xfrm>
            <a:off x="3167844" y="2276872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4000" b="1" dirty="0" smtClean="0">
                <a:ln>
                  <a:solidFill>
                    <a:schemeClr val="accent3"/>
                  </a:solidFill>
                </a:ln>
                <a:solidFill>
                  <a:srgbClr val="3D5E6D"/>
                </a:solidFill>
                <a:latin typeface="Arial Black" pitchFamily="34" charset="0"/>
              </a:rPr>
              <a:t>VS</a:t>
            </a:r>
            <a:endParaRPr lang="en-NZ" sz="4000" b="1" dirty="0">
              <a:ln>
                <a:solidFill>
                  <a:schemeClr val="accent3"/>
                </a:solidFill>
              </a:ln>
              <a:solidFill>
                <a:srgbClr val="3D5E6D"/>
              </a:solidFill>
              <a:latin typeface="Arial Black" pitchFamily="34" charset="0"/>
            </a:endParaRPr>
          </a:p>
        </p:txBody>
      </p:sp>
      <p:pic>
        <p:nvPicPr>
          <p:cNvPr id="6" name="Picture 5" descr="Plumbers, Gasfitters and Drainlayers Boar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776" y="3573595"/>
            <a:ext cx="3025739" cy="151333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146" name="Picture 2" descr="http://www.karenschrock.com/yuma/noea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065" y="3086678"/>
            <a:ext cx="1943100" cy="200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156177" y="1648437"/>
            <a:ext cx="2966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>
                <a:ln>
                  <a:solidFill>
                    <a:srgbClr val="3D5E6D"/>
                  </a:solidFill>
                </a:ln>
                <a:solidFill>
                  <a:srgbClr val="0070C0"/>
                </a:solidFill>
              </a:rPr>
              <a:t>HAS OVER 1000 MEMBERS</a:t>
            </a:r>
            <a:endParaRPr lang="en-NZ" b="1" dirty="0">
              <a:ln>
                <a:solidFill>
                  <a:srgbClr val="3D5E6D"/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6148" name="Picture 4" descr="http://upload.wikimedia.org/wikipedia/commons/thumb/2/22/Bowen_House_Beehive_Parliament.JPG/220px-Bowen_House_Beehive_Parliamen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41639"/>
            <a:ext cx="2514650" cy="188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&lt;div class='imageflowCat'&gt;Lyn Provost&lt;/div&gt;Controller and Auditor-Genera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44" y="4089247"/>
            <a:ext cx="3147174" cy="202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Office of the Auditor-General New Zeala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44" y="6107407"/>
            <a:ext cx="3136099" cy="61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www.thepenningtons.com/wp-content/uploads/Ombudsman_brand_logo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92" b="25817"/>
          <a:stretch/>
        </p:blipFill>
        <p:spPr bwMode="auto">
          <a:xfrm>
            <a:off x="3491880" y="5976796"/>
            <a:ext cx="1905372" cy="74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www.ombudsman.parliament.nz/ckeditor_assets/pictures/163/content_odmg_photo_for_who_are_the_ombudsmen.jpg?1351623677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15"/>
          <a:stretch/>
        </p:blipFill>
        <p:spPr bwMode="auto">
          <a:xfrm>
            <a:off x="3491880" y="3698293"/>
            <a:ext cx="1905372" cy="2278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://www.parliament.nz/NR/rdonlyres/2BC0134C-88DB-4FEC-B604-5F71DF7A6EA0/0/HomeNews1008201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36" y="3698293"/>
            <a:ext cx="3527157" cy="233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RRC-Digest-4edCover-Image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30"/>
          <a:stretch/>
        </p:blipFill>
        <p:spPr bwMode="auto">
          <a:xfrm>
            <a:off x="5531632" y="5959558"/>
            <a:ext cx="3583964" cy="88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injuryinthecity.com/wp-content/uploads/2012/02/panel-of-judge-ruling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795" y="397773"/>
            <a:ext cx="2339940" cy="218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rotectmarriage.org.nz/wp-content/uploads/2013/04/maurice-williamson-400x204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9" r="9426"/>
          <a:stretch/>
        </p:blipFill>
        <p:spPr bwMode="auto">
          <a:xfrm>
            <a:off x="6352065" y="2823225"/>
            <a:ext cx="2483556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Alan Bickers - Jayal Enterprises Ltd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566" y="3200470"/>
            <a:ext cx="18097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Plumbers, Gasfitters and Drainlayers Boar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566" y="5902085"/>
            <a:ext cx="1785937" cy="84745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loud Callout 9"/>
          <p:cNvSpPr/>
          <p:nvPr/>
        </p:nvSpPr>
        <p:spPr>
          <a:xfrm>
            <a:off x="4716016" y="95317"/>
            <a:ext cx="3888432" cy="2436078"/>
          </a:xfrm>
          <a:prstGeom prst="cloudCallout">
            <a:avLst>
              <a:gd name="adj1" fmla="val 12263"/>
              <a:gd name="adj2" fmla="val 90767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0">
                <a:schemeClr val="accent3">
                  <a:shade val="67500"/>
                  <a:satMod val="115000"/>
                  <a:alpha val="90000"/>
                  <a:lumMod val="8000"/>
                  <a:lumOff val="92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solidFill>
                  <a:schemeClr val="tx1"/>
                </a:solidFill>
              </a:rPr>
              <a:t>“The Board will become </a:t>
            </a:r>
            <a:r>
              <a:rPr lang="en-NZ" b="1" u="sng" dirty="0" smtClean="0">
                <a:solidFill>
                  <a:schemeClr val="tx1"/>
                </a:solidFill>
              </a:rPr>
              <a:t>INSOLVENT</a:t>
            </a:r>
            <a:r>
              <a:rPr lang="en-NZ" b="1" dirty="0" smtClean="0">
                <a:solidFill>
                  <a:schemeClr val="tx1"/>
                </a:solidFill>
              </a:rPr>
              <a:t>!!!”</a:t>
            </a:r>
            <a:endParaRPr lang="en-NZ" b="1" dirty="0">
              <a:solidFill>
                <a:schemeClr val="tx1"/>
              </a:solidFill>
            </a:endParaRPr>
          </a:p>
        </p:txBody>
      </p:sp>
      <p:pic>
        <p:nvPicPr>
          <p:cNvPr id="1030" name="Picture 6" descr="http://vecto.rs/1024/vector-of-a-competitive-cartoon-man-kicking-soccer-ball-as-hard-as-he-can-by-gnurf-106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5" r="15339" b="17527"/>
          <a:stretch/>
        </p:blipFill>
        <p:spPr bwMode="auto">
          <a:xfrm>
            <a:off x="1938527" y="4428781"/>
            <a:ext cx="2506039" cy="200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societies.govt.nz/cms/front-page-content/slide-show/slides/charities-commission/image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43"/>
          <a:stretch/>
        </p:blipFill>
        <p:spPr bwMode="auto">
          <a:xfrm>
            <a:off x="1941898" y="3407279"/>
            <a:ext cx="2502668" cy="102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25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shred/>
        <p:sndAc>
          <p:stSnd>
            <p:snd r:embed="rId2" name="laser.wav"/>
          </p:stSnd>
        </p:sndAc>
      </p:transition>
    </mc:Choice>
    <mc:Fallback xmlns="">
      <p:transition spd="slow">
        <p:fade/>
        <p:sndAc>
          <p:stSnd>
            <p:snd r:embed="rId18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175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125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25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0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3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6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9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17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75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2" presetClass="exit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1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1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1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affotd.files.wordpress.com/2011/04/pizza-hut-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32" y="1268760"/>
            <a:ext cx="1209971" cy="121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lowchart: Direct Access Storage 2"/>
          <p:cNvSpPr/>
          <p:nvPr/>
        </p:nvSpPr>
        <p:spPr>
          <a:xfrm>
            <a:off x="2987824" y="260648"/>
            <a:ext cx="3168352" cy="864096"/>
          </a:xfrm>
          <a:prstGeom prst="flowChartMagneticDrum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25000"/>
                </a:srgbClr>
              </a:gs>
              <a:gs pos="68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solidFill>
              <a:srgbClr val="3D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1026" name="Picture 2" descr="http://www.parliament.nz/NR/rdonlyres/0DD5665A-2D02-4697-98E3-5482BAB1D9D6/0/HomeNews0207200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69" y="4221089"/>
            <a:ext cx="3990062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404664"/>
            <a:ext cx="3024336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n-NZ" sz="2200" dirty="0" smtClean="0">
                <a:ln>
                  <a:solidFill>
                    <a:srgbClr val="0070C0"/>
                  </a:solidFill>
                </a:ln>
                <a:solidFill>
                  <a:srgbClr val="3D5E6D"/>
                </a:solidFill>
                <a:latin typeface="Arial Black" pitchFamily="34" charset="0"/>
              </a:rPr>
              <a:t>…In The HOUSE…</a:t>
            </a:r>
            <a:endParaRPr lang="en-NZ" sz="2200" dirty="0">
              <a:ln>
                <a:solidFill>
                  <a:srgbClr val="0070C0"/>
                </a:solidFill>
              </a:ln>
              <a:solidFill>
                <a:srgbClr val="3D5E6D"/>
              </a:solidFill>
              <a:latin typeface="Arial Black" pitchFamily="34" charset="0"/>
            </a:endParaRPr>
          </a:p>
        </p:txBody>
      </p:sp>
      <p:pic>
        <p:nvPicPr>
          <p:cNvPr id="5" name="Picture 4" descr="http://www.protectmarriage.org.nz/wp-content/uploads/2013/04/maurice-williamson-400x204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9" r="9426"/>
          <a:stretch/>
        </p:blipFill>
        <p:spPr bwMode="auto">
          <a:xfrm>
            <a:off x="6567031" y="4005062"/>
            <a:ext cx="2483556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loud Callout 5"/>
          <p:cNvSpPr/>
          <p:nvPr/>
        </p:nvSpPr>
        <p:spPr>
          <a:xfrm>
            <a:off x="5076056" y="835551"/>
            <a:ext cx="3888432" cy="2436078"/>
          </a:xfrm>
          <a:prstGeom prst="cloudCallout">
            <a:avLst>
              <a:gd name="adj1" fmla="val 6596"/>
              <a:gd name="adj2" fmla="val 9302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0">
                <a:schemeClr val="accent3">
                  <a:shade val="67500"/>
                  <a:satMod val="115000"/>
                  <a:alpha val="90000"/>
                  <a:lumMod val="8000"/>
                  <a:lumOff val="92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solidFill>
                  <a:schemeClr val="tx1"/>
                </a:solidFill>
              </a:rPr>
              <a:t>…Explosion at Pizza Hutt…Caused by an ‘incompetent Gasfitter’</a:t>
            </a:r>
            <a:endParaRPr lang="en-NZ" b="1" dirty="0">
              <a:solidFill>
                <a:schemeClr val="tx1"/>
              </a:solidFill>
            </a:endParaRPr>
          </a:p>
        </p:txBody>
      </p:sp>
      <p:pic>
        <p:nvPicPr>
          <p:cNvPr id="1030" name="Picture 6" descr="http://www.labour.org.nz/sites/labour.org.nz/files/imagecache/portrait/%252Fportraits/Hon%20M%20Stree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784325"/>
            <a:ext cx="2037417" cy="305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loud Callout 10"/>
          <p:cNvSpPr/>
          <p:nvPr/>
        </p:nvSpPr>
        <p:spPr>
          <a:xfrm>
            <a:off x="0" y="980728"/>
            <a:ext cx="3888432" cy="2436078"/>
          </a:xfrm>
          <a:prstGeom prst="cloudCallout">
            <a:avLst>
              <a:gd name="adj1" fmla="val -25419"/>
              <a:gd name="adj2" fmla="val 73581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  <a:alpha val="0"/>
                </a:srgbClr>
              </a:gs>
              <a:gs pos="62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solidFill>
                  <a:schemeClr val="tx1"/>
                </a:solidFill>
              </a:rPr>
              <a:t>No! It was not a Pizza </a:t>
            </a:r>
            <a:r>
              <a:rPr lang="en-NZ" b="1" dirty="0">
                <a:solidFill>
                  <a:schemeClr val="tx1"/>
                </a:solidFill>
              </a:rPr>
              <a:t>H</a:t>
            </a:r>
            <a:r>
              <a:rPr lang="en-NZ" b="1" dirty="0" smtClean="0">
                <a:solidFill>
                  <a:schemeClr val="tx1"/>
                </a:solidFill>
              </a:rPr>
              <a:t>utt!... </a:t>
            </a:r>
          </a:p>
          <a:p>
            <a:pPr algn="ctr"/>
            <a:r>
              <a:rPr lang="en-NZ" b="1" dirty="0" smtClean="0">
                <a:solidFill>
                  <a:schemeClr val="tx1"/>
                </a:solidFill>
              </a:rPr>
              <a:t>It was a fish n chip shop!</a:t>
            </a:r>
            <a:endParaRPr lang="en-NZ" b="1" dirty="0">
              <a:solidFill>
                <a:schemeClr val="tx1"/>
              </a:solidFill>
            </a:endParaRPr>
          </a:p>
        </p:txBody>
      </p:sp>
      <p:pic>
        <p:nvPicPr>
          <p:cNvPr id="1032" name="Picture 8" descr="http://www.ivebeenthere.co.uk/front/fish-and-chip-shop-sig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76492"/>
            <a:ext cx="1761892" cy="108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253772" y="3137994"/>
            <a:ext cx="47035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NZ" sz="3600" b="1" dirty="0" smtClean="0">
                <a:solidFill>
                  <a:srgbClr val="FF0000"/>
                </a:solidFill>
              </a:rPr>
              <a:t>√</a:t>
            </a:r>
            <a:endParaRPr lang="en-NZ" sz="36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3568" y="1240304"/>
            <a:ext cx="2376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 smtClean="0"/>
              <a:t>“</a:t>
            </a:r>
            <a:r>
              <a:rPr lang="en-NZ" b="1" dirty="0" smtClean="0"/>
              <a:t>The Board” tried to pin the blame on a poor gasfitter…</a:t>
            </a:r>
          </a:p>
          <a:p>
            <a:r>
              <a:rPr lang="en-NZ" b="1" dirty="0" smtClean="0"/>
              <a:t>They ruined his reputation; his business &amp; he lost his home !! </a:t>
            </a:r>
            <a:r>
              <a:rPr lang="en-NZ" b="1" u="sng" dirty="0" smtClean="0"/>
              <a:t>BUT</a:t>
            </a:r>
            <a:r>
              <a:rPr lang="en-NZ" b="1" dirty="0" smtClean="0"/>
              <a:t>…</a:t>
            </a:r>
            <a:endParaRPr lang="en-NZ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83568" y="1607152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This Gasfitter, was </a:t>
            </a:r>
            <a:r>
              <a:rPr lang="en-NZ" b="1" u="sng" dirty="0" smtClean="0"/>
              <a:t>never</a:t>
            </a:r>
            <a:r>
              <a:rPr lang="en-NZ" b="1" dirty="0" smtClean="0"/>
              <a:t> found CULPABLE!!!!</a:t>
            </a:r>
            <a:endParaRPr lang="en-NZ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83569" y="1610216"/>
            <a:ext cx="23762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“The Board” wasted $200,000 of practitioners money, pursuing the wrong man!!  </a:t>
            </a:r>
            <a:endParaRPr lang="en-NZ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11560" y="1773657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b="1" dirty="0" smtClean="0"/>
              <a:t>Knowing full well who did it!!</a:t>
            </a:r>
            <a:endParaRPr lang="en-NZ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3569" y="1773657"/>
            <a:ext cx="2448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Who may I ask are the incompetent one’s here????</a:t>
            </a:r>
            <a:endParaRPr lang="en-NZ" b="1" dirty="0"/>
          </a:p>
        </p:txBody>
      </p:sp>
      <p:pic>
        <p:nvPicPr>
          <p:cNvPr id="1034" name="Picture 10" descr="http://static.stuff.co.nz/1349237401/879/776487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57" y="2203727"/>
            <a:ext cx="2773428" cy="333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Alan Bickers - Jayal Enterprises Lt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51779"/>
            <a:ext cx="1988194" cy="298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Plumbers, Gasfitters and Drainlayers Board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51779"/>
            <a:ext cx="2088232" cy="141636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Cloud Callout 22"/>
          <p:cNvSpPr/>
          <p:nvPr/>
        </p:nvSpPr>
        <p:spPr>
          <a:xfrm>
            <a:off x="1079612" y="404664"/>
            <a:ext cx="3528391" cy="1448710"/>
          </a:xfrm>
          <a:prstGeom prst="cloudCallout">
            <a:avLst>
              <a:gd name="adj1" fmla="val 7892"/>
              <a:gd name="adj2" fmla="val 103565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  <a:alpha val="70000"/>
                </a:schemeClr>
              </a:gs>
              <a:gs pos="61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8100000" scaled="1"/>
            <a:tileRect/>
          </a:gradFill>
          <a:ln w="28575">
            <a:solidFill>
              <a:srgbClr val="3D5E6D"/>
            </a:solidFill>
          </a:ln>
          <a:scene3d>
            <a:camera prst="orthographicFront">
              <a:rot lat="300000" lon="21299997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NZ" b="1" dirty="0" smtClean="0">
                <a:solidFill>
                  <a:schemeClr val="tx1"/>
                </a:solidFill>
              </a:rPr>
              <a:t>Where are your </a:t>
            </a:r>
          </a:p>
          <a:p>
            <a:pPr algn="ctr"/>
            <a:r>
              <a:rPr lang="en-NZ" sz="2500" b="1" dirty="0" smtClean="0">
                <a:solidFill>
                  <a:schemeClr val="tx1"/>
                </a:solidFill>
              </a:rPr>
              <a:t>CPD</a:t>
            </a:r>
            <a:r>
              <a:rPr lang="en-NZ" b="1" dirty="0" smtClean="0">
                <a:solidFill>
                  <a:schemeClr val="tx1"/>
                </a:solidFill>
              </a:rPr>
              <a:t> points???</a:t>
            </a:r>
            <a:endParaRPr lang="en-NZ" b="1" dirty="0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995936" y="1340768"/>
            <a:ext cx="1037542" cy="100811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995936" y="1340768"/>
            <a:ext cx="1037541" cy="100811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85084" y="5936201"/>
            <a:ext cx="4599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400" b="1" dirty="0" smtClean="0"/>
              <a:t>Pfft!! In an ‘Ideal World’ perhaps…</a:t>
            </a:r>
            <a:endParaRPr lang="en-NZ" sz="2400" b="1" dirty="0"/>
          </a:p>
        </p:txBody>
      </p:sp>
      <p:pic>
        <p:nvPicPr>
          <p:cNvPr id="1037" name="Picture 13" descr="http://www.netpotential.co.nz/Portals/0/images/iPhone-from-199-Yeah-Right-Tui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6"/>
          <a:stretch/>
        </p:blipFill>
        <p:spPr bwMode="auto">
          <a:xfrm>
            <a:off x="506771" y="5424525"/>
            <a:ext cx="979480" cy="1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Communications pres pics\Mauric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02983"/>
            <a:ext cx="4040849" cy="265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46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  <p:sndAc>
          <p:stSnd>
            <p:snd r:embed="rId3" name="drumroll.wav"/>
          </p:stSnd>
        </p:sndAc>
      </p:transition>
    </mc:Choice>
    <mc:Fallback xmlns="">
      <p:transition spd="slow">
        <p:pull/>
        <p:sndAc>
          <p:stSnd>
            <p:snd r:embed="rId14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5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7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7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175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3" dur="1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6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9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2" dur="1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5" dur="175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8" dur="1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4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7" dur="1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0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3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7" dur="12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750"/>
                            </p:stCondLst>
                            <p:childTnLst>
                              <p:par>
                                <p:cTn id="1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75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75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build="allAtOnce" animBg="1"/>
      <p:bldP spid="11" grpId="0" animBg="1"/>
      <p:bldP spid="11" grpId="1" uiExpand="1" build="allAtOnce" animBg="1"/>
      <p:bldP spid="15" grpId="0"/>
      <p:bldP spid="15" grpId="1"/>
      <p:bldP spid="18" grpId="0"/>
      <p:bldP spid="18" grpId="1"/>
      <p:bldP spid="19" grpId="0" build="allAtOnce"/>
      <p:bldP spid="20" grpId="0"/>
      <p:bldP spid="20" grpId="1"/>
      <p:bldP spid="21" grpId="0"/>
      <p:bldP spid="21" grpId="1"/>
      <p:bldP spid="21" grpId="2"/>
      <p:bldP spid="23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835696" y="4097105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 smtClean="0"/>
              <a:t>Which brings the vote to 61 for and 60 against.</a:t>
            </a:r>
            <a:endParaRPr lang="en-NZ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3548" y="3682479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6600">
                        <a:shade val="30000"/>
                        <a:satMod val="115000"/>
                      </a:srgbClr>
                    </a:gs>
                    <a:gs pos="50000">
                      <a:srgbClr val="FF6600">
                        <a:shade val="67500"/>
                        <a:satMod val="115000"/>
                      </a:srgbClr>
                    </a:gs>
                    <a:gs pos="100000">
                      <a:srgbClr val="FF6600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“ The only thing necessary for the triumph of evil; is for GOOD men to do NOTHING!!” -</a:t>
            </a:r>
            <a:endParaRPr lang="en-N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6600">
                      <a:shade val="30000"/>
                      <a:satMod val="115000"/>
                    </a:srgbClr>
                  </a:gs>
                  <a:gs pos="50000">
                    <a:srgbClr val="FF6600">
                      <a:shade val="67500"/>
                      <a:satMod val="115000"/>
                    </a:srgbClr>
                  </a:gs>
                  <a:gs pos="100000">
                    <a:srgbClr val="FF66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43289" y="2512490"/>
            <a:ext cx="485742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NZ" sz="3600" b="1" cap="all" dirty="0" smtClean="0">
                <a:ln>
                  <a:solidFill>
                    <a:srgbClr val="00B050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- EDMUND BURKE -</a:t>
            </a:r>
            <a:endParaRPr lang="en-NZ" sz="3600" b="1" cap="all" dirty="0">
              <a:ln>
                <a:solidFill>
                  <a:srgbClr val="00B050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065" y="1732166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NZ" b="1" dirty="0"/>
              <a:t> </a:t>
            </a:r>
            <a:r>
              <a:rPr lang="en-NZ" sz="2400" b="1" dirty="0" smtClean="0"/>
              <a:t>Who is there for the trades people in this industry?</a:t>
            </a:r>
          </a:p>
          <a:p>
            <a:pPr algn="ctr"/>
            <a:r>
              <a:rPr lang="en-NZ" sz="2400" b="1" dirty="0" smtClean="0">
                <a:solidFill>
                  <a:srgbClr val="C00000"/>
                </a:solidFill>
              </a:rPr>
              <a:t>A. Not the PGDB. Only the PGDF (Federation).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NZ" sz="2400" b="1" dirty="0" smtClean="0"/>
              <a:t> Is the Plumbers, Gasfitters and Drainlayers Board (PGDB) really there for the Health and Safety of the public? </a:t>
            </a:r>
          </a:p>
          <a:p>
            <a:r>
              <a:rPr lang="en-NZ" sz="2400" b="1" dirty="0">
                <a:solidFill>
                  <a:srgbClr val="C00000"/>
                </a:solidFill>
              </a:rPr>
              <a:t>	</a:t>
            </a:r>
            <a:r>
              <a:rPr lang="en-NZ" sz="2400" b="1" dirty="0" smtClean="0">
                <a:solidFill>
                  <a:srgbClr val="C00000"/>
                </a:solidFill>
              </a:rPr>
              <a:t>A. No, they are not. It is the tradespeople who work in our homes, that protect our Health and Safety.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NZ" sz="2400" b="1" dirty="0" smtClean="0"/>
              <a:t>Why does the PDGB charge the practitioner so much?	</a:t>
            </a:r>
          </a:p>
          <a:p>
            <a:r>
              <a:rPr lang="en-NZ" sz="2400" b="1" dirty="0">
                <a:solidFill>
                  <a:srgbClr val="C00000"/>
                </a:solidFill>
              </a:rPr>
              <a:t>	</a:t>
            </a:r>
            <a:r>
              <a:rPr lang="en-NZ" sz="2400" b="1" dirty="0" smtClean="0">
                <a:solidFill>
                  <a:srgbClr val="C00000"/>
                </a:solidFill>
              </a:rPr>
              <a:t>A. Because they are greedy.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NZ" sz="2400" b="1" dirty="0" smtClean="0"/>
              <a:t>Why are these fees and levies continuously rising?</a:t>
            </a:r>
          </a:p>
          <a:p>
            <a:pPr algn="ctr"/>
            <a:r>
              <a:rPr lang="en-NZ" sz="2400" b="1" dirty="0" smtClean="0">
                <a:solidFill>
                  <a:srgbClr val="C00000"/>
                </a:solidFill>
              </a:rPr>
              <a:t>	A. Because they have made an </a:t>
            </a:r>
            <a:r>
              <a:rPr lang="en-NZ" sz="2400" b="1" u="sng" dirty="0" smtClean="0">
                <a:solidFill>
                  <a:srgbClr val="C00000"/>
                </a:solidFill>
              </a:rPr>
              <a:t>Industry</a:t>
            </a:r>
            <a:r>
              <a:rPr lang="en-NZ" sz="2400" b="1" dirty="0" smtClean="0">
                <a:solidFill>
                  <a:srgbClr val="C00000"/>
                </a:solidFill>
              </a:rPr>
              <a:t> within an </a:t>
            </a:r>
            <a:r>
              <a:rPr lang="en-NZ" sz="2400" b="1" u="sng" dirty="0" smtClean="0">
                <a:solidFill>
                  <a:srgbClr val="C00000"/>
                </a:solidFill>
              </a:rPr>
              <a:t>Industry.</a:t>
            </a:r>
            <a:endParaRPr lang="en-NZ" sz="2400" b="1" u="sng" dirty="0">
              <a:solidFill>
                <a:srgbClr val="C00000"/>
              </a:solidFill>
            </a:endParaRPr>
          </a:p>
        </p:txBody>
      </p:sp>
      <p:pic>
        <p:nvPicPr>
          <p:cNvPr id="3074" name="Picture 2" descr="http://pearlsofprofundity.files.wordpress.com/2013/01/thumbs-up-smiley-fa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692" y="1124744"/>
            <a:ext cx="5544616" cy="337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2.bp.blogspot.com/_Yu6lJst3lkM/S2QBWp6JyXI/AAAAAAAAF38/Ae590AROz-U/s400/dunne_UFpart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239" y="1397132"/>
            <a:ext cx="381000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266234" y="2348354"/>
            <a:ext cx="461153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N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 and ME </a:t>
            </a:r>
            <a:endParaRPr lang="en-N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1563" y="2245155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u="sng" dirty="0" smtClean="0"/>
              <a:t>Opposed the Amendment </a:t>
            </a:r>
            <a:r>
              <a:rPr lang="en-NZ" b="1" u="sng" dirty="0"/>
              <a:t>B</a:t>
            </a:r>
            <a:r>
              <a:rPr lang="en-NZ" b="1" u="sng" dirty="0" smtClean="0"/>
              <a:t>ill:</a:t>
            </a:r>
          </a:p>
          <a:p>
            <a:endParaRPr lang="en-NZ" dirty="0" smtClean="0"/>
          </a:p>
          <a:p>
            <a:r>
              <a:rPr lang="en-NZ" dirty="0" smtClean="0"/>
              <a:t>Labour, Greens, NZ First, Maori, </a:t>
            </a:r>
          </a:p>
          <a:p>
            <a:r>
              <a:rPr lang="en-NZ" dirty="0" smtClean="0"/>
              <a:t>Mana &amp; Independent MP </a:t>
            </a:r>
          </a:p>
          <a:p>
            <a:r>
              <a:rPr lang="en-NZ" dirty="0" smtClean="0"/>
              <a:t>Brendon Horan.</a:t>
            </a:r>
            <a:endParaRPr lang="en-NZ" dirty="0"/>
          </a:p>
        </p:txBody>
      </p:sp>
      <p:pic>
        <p:nvPicPr>
          <p:cNvPr id="3076" name="Picture 4" descr="http://arntrnassets.mediaspanonline.com/radio/n00/753551/Maurice-Williamson-getty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4" r="15010"/>
          <a:stretch/>
        </p:blipFill>
        <p:spPr bwMode="auto">
          <a:xfrm>
            <a:off x="146626" y="1022870"/>
            <a:ext cx="2817627" cy="246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849537" y="2245155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u="sng" dirty="0" smtClean="0"/>
              <a:t>Supported the Amendment Bill:</a:t>
            </a:r>
          </a:p>
          <a:p>
            <a:endParaRPr lang="en-NZ" b="1" u="sng" dirty="0"/>
          </a:p>
          <a:p>
            <a:r>
              <a:rPr lang="en-NZ" dirty="0" smtClean="0"/>
              <a:t>National, Act &amp;United Future. </a:t>
            </a:r>
            <a:endParaRPr lang="en-NZ" dirty="0"/>
          </a:p>
        </p:txBody>
      </p:sp>
      <p:sp>
        <p:nvSpPr>
          <p:cNvPr id="5" name="Horizontal Scroll 4"/>
          <p:cNvSpPr/>
          <p:nvPr/>
        </p:nvSpPr>
        <p:spPr>
          <a:xfrm>
            <a:off x="2699792" y="188640"/>
            <a:ext cx="3744416" cy="720080"/>
          </a:xfrm>
          <a:prstGeom prst="horizontalScroll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  <a:alpha val="55000"/>
                </a:schemeClr>
              </a:gs>
              <a:gs pos="72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>
              <a:solidFill>
                <a:schemeClr val="accent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33323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2400" dirty="0" smtClean="0">
                <a:ln>
                  <a:solidFill>
                    <a:srgbClr val="3D5E6D"/>
                  </a:solidFill>
                </a:ln>
                <a:solidFill>
                  <a:schemeClr val="accent3"/>
                </a:solidFill>
                <a:latin typeface="Arial Black" pitchFamily="34" charset="0"/>
              </a:rPr>
              <a:t>CONCLUSION</a:t>
            </a:r>
            <a:endParaRPr lang="en-NZ" sz="2400" dirty="0">
              <a:ln>
                <a:solidFill>
                  <a:srgbClr val="3D5E6D"/>
                </a:solidFill>
              </a:ln>
              <a:solidFill>
                <a:schemeClr val="accent3"/>
              </a:solidFill>
              <a:latin typeface="Arial Black" pitchFamily="34" charset="0"/>
            </a:endParaRPr>
          </a:p>
        </p:txBody>
      </p:sp>
      <p:pic>
        <p:nvPicPr>
          <p:cNvPr id="3078" name="Picture 6" descr="http://www.nzhistory.net.nz/files/styles/preview/public/images/national-party_0.gif?itok=quVWx7s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006" y="1472663"/>
            <a:ext cx="2092404" cy="156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82581" y="1872592"/>
            <a:ext cx="864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4400" b="1" dirty="0"/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77939" y="1872594"/>
            <a:ext cx="8599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NZ" sz="4400" b="1" dirty="0" smtClean="0"/>
              <a:t>=</a:t>
            </a:r>
            <a:endParaRPr lang="en-NZ" sz="4400" b="1" dirty="0"/>
          </a:p>
        </p:txBody>
      </p:sp>
      <p:pic>
        <p:nvPicPr>
          <p:cNvPr id="3080" name="Picture 8" descr="http://plumbersinindianapolis.net/wp-content/uploads/2013/03/plumber-cartoo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421" y="4281771"/>
            <a:ext cx="2281158" cy="200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farm3.staticflickr.com/2758/4229018311_40ae6c74e7_z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" y="4221088"/>
            <a:ext cx="2969181" cy="202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encrypted-tbn3.gstatic.com/images?q=tbn:ANd9GcQzx7s9xeFc-71wxMSyodtEyOWGd89AufyJF0SXSsaKd9TujNBgW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185" y="4265022"/>
            <a:ext cx="2439239" cy="197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Rod\AppData\Local\Microsoft\Windows\Temporary Internet Files\Content.IE5\12YB1ASD\MC900431512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239" y="1358186"/>
            <a:ext cx="2508893" cy="273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http://www.inkity.com/catalog/img/4/960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3962"/>
            <a:ext cx="2538202" cy="206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1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5" r="18744"/>
          <a:stretch/>
        </p:blipFill>
        <p:spPr bwMode="auto">
          <a:xfrm>
            <a:off x="439251" y="451283"/>
            <a:ext cx="1209048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http://www.combinedplumbers.co.nz/images/Staff/staff1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33" b="7882"/>
          <a:stretch/>
        </p:blipFill>
        <p:spPr bwMode="auto">
          <a:xfrm>
            <a:off x="2798121" y="877493"/>
            <a:ext cx="3547757" cy="150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://www.thecommonwealth.org/Shared_ASP_Files/UploadedFiles/%7B776C6927-C28A-4EDB-B8C9-E743E6A74D9E%7D_NewZealand.gi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26" y="5030966"/>
            <a:ext cx="1501673" cy="17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://www.mapsofworld.com/images/world-countries-flags/new-zealand-flag.gif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862" y="5101209"/>
            <a:ext cx="1967639" cy="133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Description:                      Description: Description: []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67" b="19160"/>
          <a:stretch/>
        </p:blipFill>
        <p:spPr bwMode="auto">
          <a:xfrm>
            <a:off x="4891570" y="2632511"/>
            <a:ext cx="4308413" cy="184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encrypted-tbn1.gstatic.com/images?q=tbn:ANd9GcRQrCuOEe4lbqeCqbpmLnl_d4mPxMDQ21FfNpgudSr6DxotlO5OJA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622" y="3552988"/>
            <a:ext cx="691133" cy="6585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642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>
            <p:snd r:embed="rId2" name="applause.wav"/>
          </p:stSnd>
        </p:sndAc>
      </p:transition>
    </mc:Choice>
    <mc:Fallback xmlns="">
      <p:transition spd="slow">
        <p:fade/>
        <p:sndAc>
          <p:stSnd>
            <p:snd r:embed="rId18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7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7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7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7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7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7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7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75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34189E-6 C 0.00486 -0.00439 0.00886 -0.00462 0.01441 -0.00647 C 0.01841 -0.00786 0.02136 -0.0111 0.02535 -0.01295 C 0.03073 -0.01804 0.03646 -0.01735 0.04219 -0.02105 C 0.0507 -0.02683 0.04115 -0.02243 0.04931 -0.02567 C 0.054 -0.02984 0.05868 -0.02984 0.06389 -0.03215 C 0.0665 -0.03446 0.06823 -0.03816 0.07101 -0.04025 C 0.0724 -0.0414 0.07431 -0.04117 0.07587 -0.04187 C 0.08282 -0.04487 0.08924 -0.04927 0.09636 -0.05158 C 0.10677 -0.06014 0.11129 -0.05991 0.12535 -0.06106 C 0.13785 -0.06453 0.15052 -0.0687 0.16268 -0.07402 C 0.16806 -0.07633 0.17396 -0.07518 0.17952 -0.07564 C 0.20209 -0.08304 0.22344 -0.08674 0.24688 -0.08836 C 0.28959 -0.08744 0.32639 -0.08651 0.36719 -0.08026 C 0.38212 -0.07286 0.39757 -0.07263 0.41302 -0.06916 C 0.41476 -0.0687 0.4165 -0.06824 0.41788 -0.06754 C 0.42014 -0.06662 0.42205 -0.06477 0.42396 -0.0643 C 0.42795 -0.06338 0.45625 -0.0613 0.45764 -0.06106 C 0.46476 -0.05783 0.47257 -0.05667 0.47952 -0.05297 C 0.48525 -0.04973 0.49028 -0.04557 0.49636 -0.04348 C 0.5033 -0.03423 0.49601 -0.0421 0.50608 -0.03701 C 0.51198 -0.034 0.51632 -0.02706 0.5217 -0.02267 C 0.52309 -0.01688 0.53004 -0.00809 0.53004 -0.00809 C 0.5316 -0.00185 0.5349 0.0007 0.53733 0.00625 C 0.5382 0.00833 0.53854 0.01111 0.53976 0.01273 C 0.54098 0.01435 0.54306 0.01481 0.54462 0.01596 C 0.54549 0.02013 0.54549 0.02476 0.54688 0.02869 C 0.54913 0.0347 0.55486 0.04141 0.5566 0.04812 C 0.55834 0.05483 0.55712 0.05159 0.56025 0.0576 C 0.56111 0.06084 0.56181 0.06408 0.56268 0.06732 C 0.56302 0.06894 0.56389 0.07218 0.56389 0.07218 C 0.56493 0.08189 0.56615 0.09138 0.56736 0.10109 C 0.56858 0.11034 0.57309 0.12052 0.57344 0.13001 C 0.57379 0.13972 0.57344 0.14921 0.57344 0.15892 " pathEditMode="relative" ptsTypes="fffffffffffffffffffffffffffffffffA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4" dur="17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0" dur="175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6" dur="175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9" dur="175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2" dur="175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5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75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75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75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7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7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93" dur="2000" tmFilter="0, 0; .2, .5; .8, .5; 1, 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1000" autoRev="1" fill="hold"/>
                                        <p:tgtEl>
                                          <p:spTgt spid="30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175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75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2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1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1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1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1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0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915 -0.00047 C 0.02292 -0.00162 -0.04027 -0.00371 -0.10885 -0.0044 C -0.13819 -0.00833 -0.11128 -0.00509 -0.1868 -0.00625 C -0.20086 -0.00648 -0.21493 -0.00694 -0.22916 -0.00718 C -0.25955 -0.00741 -0.2901 -0.00764 -0.32083 -0.0081 C -0.41944 -0.01088 -0.5184 -0.00879 -0.61736 -0.00879 " pathEditMode="relative" rAng="0" ptsTypes="fffffA">
                                      <p:cBhvr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51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6" grpId="0"/>
      <p:bldP spid="16" grpId="1"/>
      <p:bldP spid="15" grpId="0"/>
      <p:bldP spid="15" grpId="1"/>
      <p:bldP spid="8" grpId="0"/>
      <p:bldP spid="8" grpId="1"/>
      <p:bldP spid="10" grpId="0"/>
      <p:bldP spid="10" grpId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2049</TotalTime>
  <Words>803</Words>
  <Application>Microsoft Office PowerPoint</Application>
  <PresentationFormat>On-screen Show (4:3)</PresentationFormat>
  <Paragraphs>153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Angles</vt:lpstr>
      <vt:lpstr>Introduction</vt:lpstr>
      <vt:lpstr>PowerPoint Presentation</vt:lpstr>
      <vt:lpstr>PowerPoint Presentation</vt:lpstr>
      <vt:lpstr>PowerPoint Presentation</vt:lpstr>
      <vt:lpstr>PowerPoint Presentation</vt:lpstr>
      <vt:lpstr>Guilty!!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</dc:creator>
  <cp:lastModifiedBy>weber</cp:lastModifiedBy>
  <cp:revision>134</cp:revision>
  <dcterms:created xsi:type="dcterms:W3CDTF">2013-05-23T00:11:17Z</dcterms:created>
  <dcterms:modified xsi:type="dcterms:W3CDTF">2013-05-28T22:59:52Z</dcterms:modified>
</cp:coreProperties>
</file>