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58" r:id="rId5"/>
  </p:sldMasterIdLst>
  <p:notesMasterIdLst>
    <p:notesMasterId r:id="rId54"/>
  </p:notesMasterIdLst>
  <p:handoutMasterIdLst>
    <p:handoutMasterId r:id="rId55"/>
  </p:handoutMasterIdLst>
  <p:sldIdLst>
    <p:sldId id="258" r:id="rId6"/>
    <p:sldId id="275" r:id="rId7"/>
    <p:sldId id="276" r:id="rId8"/>
    <p:sldId id="277" r:id="rId9"/>
    <p:sldId id="278" r:id="rId10"/>
    <p:sldId id="279" r:id="rId11"/>
    <p:sldId id="280" r:id="rId12"/>
    <p:sldId id="316" r:id="rId13"/>
    <p:sldId id="317" r:id="rId14"/>
    <p:sldId id="284" r:id="rId15"/>
    <p:sldId id="319" r:id="rId16"/>
    <p:sldId id="320" r:id="rId17"/>
    <p:sldId id="321" r:id="rId18"/>
    <p:sldId id="288" r:id="rId19"/>
    <p:sldId id="289" r:id="rId20"/>
    <p:sldId id="290" r:id="rId21"/>
    <p:sldId id="291" r:id="rId22"/>
    <p:sldId id="292" r:id="rId23"/>
    <p:sldId id="293" r:id="rId24"/>
    <p:sldId id="294" r:id="rId25"/>
    <p:sldId id="295" r:id="rId26"/>
    <p:sldId id="296" r:id="rId27"/>
    <p:sldId id="297" r:id="rId28"/>
    <p:sldId id="298" r:id="rId29"/>
    <p:sldId id="299" r:id="rId30"/>
    <p:sldId id="300" r:id="rId31"/>
    <p:sldId id="301" r:id="rId32"/>
    <p:sldId id="302" r:id="rId33"/>
    <p:sldId id="303" r:id="rId34"/>
    <p:sldId id="304" r:id="rId35"/>
    <p:sldId id="305" r:id="rId36"/>
    <p:sldId id="306" r:id="rId37"/>
    <p:sldId id="307" r:id="rId38"/>
    <p:sldId id="308" r:id="rId39"/>
    <p:sldId id="309" r:id="rId40"/>
    <p:sldId id="310" r:id="rId41"/>
    <p:sldId id="312" r:id="rId42"/>
    <p:sldId id="313" r:id="rId43"/>
    <p:sldId id="311" r:id="rId44"/>
    <p:sldId id="326" r:id="rId45"/>
    <p:sldId id="327" r:id="rId46"/>
    <p:sldId id="314" r:id="rId47"/>
    <p:sldId id="328" r:id="rId48"/>
    <p:sldId id="315" r:id="rId49"/>
    <p:sldId id="329" r:id="rId50"/>
    <p:sldId id="330" r:id="rId51"/>
    <p:sldId id="331" r:id="rId52"/>
    <p:sldId id="274" r:id="rId53"/>
  </p:sldIdLst>
  <p:sldSz cx="9144000" cy="6858000" type="screen4x3"/>
  <p:notesSz cx="9926638" cy="679767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1502" userDrawn="1">
          <p15:clr>
            <a:srgbClr val="A4A3A4"/>
          </p15:clr>
        </p15:guide>
        <p15:guide id="2" pos="2562" userDrawn="1">
          <p15:clr>
            <a:srgbClr val="A4A3A4"/>
          </p15:clr>
        </p15:guide>
        <p15:guide id="3" pos="5420" userDrawn="1">
          <p15:clr>
            <a:srgbClr val="A4A3A4"/>
          </p15:clr>
        </p15:guide>
        <p15:guide id="4" orient="horz" pos="958" userDrawn="1">
          <p15:clr>
            <a:srgbClr val="A4A3A4"/>
          </p15:clr>
        </p15:guide>
        <p15:guide id="5" pos="635" userDrawn="1">
          <p15:clr>
            <a:srgbClr val="A4A3A4"/>
          </p15:clr>
        </p15:guide>
        <p15:guide id="6" pos="3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C4340"/>
    <a:srgbClr val="000000"/>
    <a:srgbClr val="DBE0D3"/>
    <a:srgbClr val="223230"/>
    <a:srgbClr val="BBD128"/>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367" autoAdjust="0"/>
    <p:restoredTop sz="94660"/>
  </p:normalViewPr>
  <p:slideViewPr>
    <p:cSldViewPr snapToGrid="0" snapToObjects="1">
      <p:cViewPr varScale="1">
        <p:scale>
          <a:sx n="100" d="100"/>
          <a:sy n="100" d="100"/>
        </p:scale>
        <p:origin x="-108" y="-192"/>
      </p:cViewPr>
      <p:guideLst>
        <p:guide orient="horz" pos="1502"/>
        <p:guide orient="horz" pos="958"/>
        <p:guide pos="2562"/>
        <p:guide pos="5420"/>
        <p:guide pos="635"/>
        <p:guide pos="340"/>
      </p:guideLst>
    </p:cSldViewPr>
  </p:slideViewPr>
  <p:notesTextViewPr>
    <p:cViewPr>
      <p:scale>
        <a:sx n="100" d="100"/>
        <a:sy n="100" d="100"/>
      </p:scale>
      <p:origin x="0" y="0"/>
    </p:cViewPr>
  </p:notesTextViewPr>
  <p:sorterViewPr>
    <p:cViewPr>
      <p:scale>
        <a:sx n="100" d="100"/>
        <a:sy n="100" d="100"/>
      </p:scale>
      <p:origin x="0" y="10482"/>
    </p:cViewPr>
  </p:sorterViewPr>
  <p:notesViewPr>
    <p:cSldViewPr snapToGrid="0" snapToObjects="1">
      <p:cViewPr varScale="1">
        <p:scale>
          <a:sx n="113" d="100"/>
          <a:sy n="113" d="100"/>
        </p:scale>
        <p:origin x="-192" y="-102"/>
      </p:cViewPr>
      <p:guideLst>
        <p:guide orient="horz" pos="2141"/>
        <p:guide pos="3126"/>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handoutMaster" Target="handoutMasters/handout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01543" cy="339884"/>
          </a:xfrm>
          <a:prstGeom prst="rect">
            <a:avLst/>
          </a:prstGeom>
        </p:spPr>
        <p:txBody>
          <a:bodyPr vert="horz" lIns="91440" tIns="45720" rIns="91440" bIns="45720" rtlCol="0"/>
          <a:lstStyle>
            <a:lvl1pPr algn="l">
              <a:defRPr sz="1200"/>
            </a:lvl1pPr>
          </a:lstStyle>
          <a:p>
            <a:endParaRPr lang="en-NZ"/>
          </a:p>
        </p:txBody>
      </p:sp>
      <p:sp>
        <p:nvSpPr>
          <p:cNvPr id="3" name="Date Placeholder 2"/>
          <p:cNvSpPr>
            <a:spLocks noGrp="1"/>
          </p:cNvSpPr>
          <p:nvPr>
            <p:ph type="dt" sz="quarter" idx="1"/>
          </p:nvPr>
        </p:nvSpPr>
        <p:spPr>
          <a:xfrm>
            <a:off x="5622798" y="0"/>
            <a:ext cx="4301543" cy="339884"/>
          </a:xfrm>
          <a:prstGeom prst="rect">
            <a:avLst/>
          </a:prstGeom>
        </p:spPr>
        <p:txBody>
          <a:bodyPr vert="horz" lIns="91440" tIns="45720" rIns="91440" bIns="45720" rtlCol="0"/>
          <a:lstStyle>
            <a:lvl1pPr algn="r">
              <a:defRPr sz="1200"/>
            </a:lvl1pPr>
          </a:lstStyle>
          <a:p>
            <a:fld id="{E80E8C75-19DD-421F-AE5D-5025B41DB77C}" type="datetimeFigureOut">
              <a:rPr lang="en-NZ" smtClean="0"/>
              <a:t>10/04/2014</a:t>
            </a:fld>
            <a:endParaRPr lang="en-NZ"/>
          </a:p>
        </p:txBody>
      </p:sp>
      <p:sp>
        <p:nvSpPr>
          <p:cNvPr id="4" name="Footer Placeholder 3"/>
          <p:cNvSpPr>
            <a:spLocks noGrp="1"/>
          </p:cNvSpPr>
          <p:nvPr>
            <p:ph type="ftr" sz="quarter" idx="2"/>
          </p:nvPr>
        </p:nvSpPr>
        <p:spPr>
          <a:xfrm>
            <a:off x="0" y="6456612"/>
            <a:ext cx="4301543" cy="339884"/>
          </a:xfrm>
          <a:prstGeom prst="rect">
            <a:avLst/>
          </a:prstGeom>
        </p:spPr>
        <p:txBody>
          <a:bodyPr vert="horz" lIns="91440" tIns="45720" rIns="91440" bIns="45720" rtlCol="0" anchor="b"/>
          <a:lstStyle>
            <a:lvl1pPr algn="l">
              <a:defRPr sz="1200"/>
            </a:lvl1pPr>
          </a:lstStyle>
          <a:p>
            <a:endParaRPr lang="en-NZ"/>
          </a:p>
        </p:txBody>
      </p:sp>
      <p:sp>
        <p:nvSpPr>
          <p:cNvPr id="5" name="Slide Number Placeholder 4"/>
          <p:cNvSpPr>
            <a:spLocks noGrp="1"/>
          </p:cNvSpPr>
          <p:nvPr>
            <p:ph type="sldNum" sz="quarter" idx="3"/>
          </p:nvPr>
        </p:nvSpPr>
        <p:spPr>
          <a:xfrm>
            <a:off x="5622798" y="6456612"/>
            <a:ext cx="4301543" cy="339884"/>
          </a:xfrm>
          <a:prstGeom prst="rect">
            <a:avLst/>
          </a:prstGeom>
        </p:spPr>
        <p:txBody>
          <a:bodyPr vert="horz" lIns="91440" tIns="45720" rIns="91440" bIns="45720" rtlCol="0" anchor="b"/>
          <a:lstStyle>
            <a:lvl1pPr algn="r">
              <a:defRPr sz="1200"/>
            </a:lvl1pPr>
          </a:lstStyle>
          <a:p>
            <a:fld id="{A26D8BDF-66CD-4616-B015-42FCBE6EF817}" type="slidenum">
              <a:rPr lang="en-NZ" smtClean="0"/>
              <a:t>‹#›</a:t>
            </a:fld>
            <a:endParaRPr lang="en-NZ"/>
          </a:p>
        </p:txBody>
      </p:sp>
    </p:spTree>
    <p:extLst>
      <p:ext uri="{BB962C8B-B14F-4D97-AF65-F5344CB8AC3E}">
        <p14:creationId xmlns:p14="http://schemas.microsoft.com/office/powerpoint/2010/main" val="20073075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4301543" cy="341064"/>
          </a:xfrm>
          <a:prstGeom prst="rect">
            <a:avLst/>
          </a:prstGeom>
        </p:spPr>
        <p:txBody>
          <a:bodyPr vert="horz" lIns="91440" tIns="45720" rIns="91440" bIns="45720" rtlCol="0"/>
          <a:lstStyle>
            <a:lvl1pPr algn="l">
              <a:defRPr sz="1200"/>
            </a:lvl1pPr>
          </a:lstStyle>
          <a:p>
            <a:endParaRPr lang="en-NZ"/>
          </a:p>
        </p:txBody>
      </p:sp>
      <p:sp>
        <p:nvSpPr>
          <p:cNvPr id="3" name="Date Placeholder 2"/>
          <p:cNvSpPr>
            <a:spLocks noGrp="1"/>
          </p:cNvSpPr>
          <p:nvPr>
            <p:ph type="dt" idx="1"/>
          </p:nvPr>
        </p:nvSpPr>
        <p:spPr>
          <a:xfrm>
            <a:off x="5622798" y="1"/>
            <a:ext cx="4301543" cy="341064"/>
          </a:xfrm>
          <a:prstGeom prst="rect">
            <a:avLst/>
          </a:prstGeom>
        </p:spPr>
        <p:txBody>
          <a:bodyPr vert="horz" lIns="91440" tIns="45720" rIns="91440" bIns="45720" rtlCol="0"/>
          <a:lstStyle>
            <a:lvl1pPr algn="r">
              <a:defRPr sz="1200"/>
            </a:lvl1pPr>
          </a:lstStyle>
          <a:p>
            <a:fld id="{EFA009EE-E993-45A6-8787-D32EAD1DB437}" type="datetimeFigureOut">
              <a:rPr lang="en-NZ" smtClean="0"/>
              <a:t>10/04/2014</a:t>
            </a:fld>
            <a:endParaRPr lang="en-NZ"/>
          </a:p>
        </p:txBody>
      </p:sp>
      <p:sp>
        <p:nvSpPr>
          <p:cNvPr id="4" name="Slide Image Placeholder 3"/>
          <p:cNvSpPr>
            <a:spLocks noGrp="1" noRot="1" noChangeAspect="1"/>
          </p:cNvSpPr>
          <p:nvPr>
            <p:ph type="sldImg" idx="2"/>
          </p:nvPr>
        </p:nvSpPr>
        <p:spPr>
          <a:xfrm>
            <a:off x="3433763" y="849313"/>
            <a:ext cx="3059112" cy="2293937"/>
          </a:xfrm>
          <a:prstGeom prst="rect">
            <a:avLst/>
          </a:prstGeom>
          <a:noFill/>
          <a:ln w="12700">
            <a:solidFill>
              <a:prstClr val="black"/>
            </a:solidFill>
          </a:ln>
        </p:spPr>
        <p:txBody>
          <a:bodyPr vert="horz" lIns="91440" tIns="45720" rIns="91440" bIns="45720" rtlCol="0" anchor="ctr"/>
          <a:lstStyle/>
          <a:p>
            <a:endParaRPr lang="en-NZ"/>
          </a:p>
        </p:txBody>
      </p:sp>
      <p:sp>
        <p:nvSpPr>
          <p:cNvPr id="5" name="Notes Placeholder 4"/>
          <p:cNvSpPr>
            <a:spLocks noGrp="1"/>
          </p:cNvSpPr>
          <p:nvPr>
            <p:ph type="body" sz="quarter" idx="3"/>
          </p:nvPr>
        </p:nvSpPr>
        <p:spPr>
          <a:xfrm>
            <a:off x="992664" y="3271381"/>
            <a:ext cx="7941310" cy="267658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NZ"/>
          </a:p>
        </p:txBody>
      </p:sp>
      <p:sp>
        <p:nvSpPr>
          <p:cNvPr id="6" name="Footer Placeholder 5"/>
          <p:cNvSpPr>
            <a:spLocks noGrp="1"/>
          </p:cNvSpPr>
          <p:nvPr>
            <p:ph type="ftr" sz="quarter" idx="4"/>
          </p:nvPr>
        </p:nvSpPr>
        <p:spPr>
          <a:xfrm>
            <a:off x="0" y="6456612"/>
            <a:ext cx="4301543" cy="341063"/>
          </a:xfrm>
          <a:prstGeom prst="rect">
            <a:avLst/>
          </a:prstGeom>
        </p:spPr>
        <p:txBody>
          <a:bodyPr vert="horz" lIns="91440" tIns="45720" rIns="91440" bIns="45720" rtlCol="0" anchor="b"/>
          <a:lstStyle>
            <a:lvl1pPr algn="l">
              <a:defRPr sz="1200"/>
            </a:lvl1pPr>
          </a:lstStyle>
          <a:p>
            <a:endParaRPr lang="en-NZ"/>
          </a:p>
        </p:txBody>
      </p:sp>
      <p:sp>
        <p:nvSpPr>
          <p:cNvPr id="7" name="Slide Number Placeholder 6"/>
          <p:cNvSpPr>
            <a:spLocks noGrp="1"/>
          </p:cNvSpPr>
          <p:nvPr>
            <p:ph type="sldNum" sz="quarter" idx="5"/>
          </p:nvPr>
        </p:nvSpPr>
        <p:spPr>
          <a:xfrm>
            <a:off x="5622798" y="6456612"/>
            <a:ext cx="4301543" cy="341063"/>
          </a:xfrm>
          <a:prstGeom prst="rect">
            <a:avLst/>
          </a:prstGeom>
        </p:spPr>
        <p:txBody>
          <a:bodyPr vert="horz" lIns="91440" tIns="45720" rIns="91440" bIns="45720" rtlCol="0" anchor="b"/>
          <a:lstStyle>
            <a:lvl1pPr algn="r">
              <a:defRPr sz="1200"/>
            </a:lvl1pPr>
          </a:lstStyle>
          <a:p>
            <a:fld id="{74544EE2-0DEB-416E-9DC1-28CB22FA98F5}" type="slidenum">
              <a:rPr lang="en-NZ" smtClean="0"/>
              <a:t>‹#›</a:t>
            </a:fld>
            <a:endParaRPr lang="en-NZ"/>
          </a:p>
        </p:txBody>
      </p:sp>
    </p:spTree>
    <p:extLst>
      <p:ext uri="{BB962C8B-B14F-4D97-AF65-F5344CB8AC3E}">
        <p14:creationId xmlns:p14="http://schemas.microsoft.com/office/powerpoint/2010/main" val="11051730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NZ"/>
          </a:p>
        </p:txBody>
      </p:sp>
      <p:sp>
        <p:nvSpPr>
          <p:cNvPr id="4" name="Slide Number Placeholder 3"/>
          <p:cNvSpPr>
            <a:spLocks noGrp="1"/>
          </p:cNvSpPr>
          <p:nvPr>
            <p:ph type="sldNum" sz="quarter" idx="10"/>
          </p:nvPr>
        </p:nvSpPr>
        <p:spPr/>
        <p:txBody>
          <a:bodyPr/>
          <a:lstStyle/>
          <a:p>
            <a:fld id="{74544EE2-0DEB-416E-9DC1-28CB22FA98F5}" type="slidenum">
              <a:rPr lang="en-NZ" smtClean="0"/>
              <a:t>2</a:t>
            </a:fld>
            <a:endParaRPr lang="en-NZ"/>
          </a:p>
        </p:txBody>
      </p:sp>
    </p:spTree>
    <p:extLst>
      <p:ext uri="{BB962C8B-B14F-4D97-AF65-F5344CB8AC3E}">
        <p14:creationId xmlns:p14="http://schemas.microsoft.com/office/powerpoint/2010/main" val="11484806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NZ" b="0" dirty="0" smtClean="0">
                <a:solidFill>
                  <a:srgbClr val="C00000"/>
                </a:solidFill>
              </a:rPr>
              <a:t>Addresses the question: “Why have three confusing </a:t>
            </a:r>
            <a:r>
              <a:rPr lang="en-NZ" b="0" dirty="0" err="1" smtClean="0">
                <a:solidFill>
                  <a:srgbClr val="C00000"/>
                </a:solidFill>
              </a:rPr>
              <a:t>gasftitting</a:t>
            </a:r>
            <a:r>
              <a:rPr lang="en-NZ" b="0" dirty="0" smtClean="0">
                <a:solidFill>
                  <a:srgbClr val="C00000"/>
                </a:solidFill>
              </a:rPr>
              <a:t> categories – Low-risk, General and High-risk?” </a:t>
            </a:r>
          </a:p>
          <a:p>
            <a:endParaRPr lang="en-NZ" b="0" dirty="0"/>
          </a:p>
        </p:txBody>
      </p:sp>
      <p:sp>
        <p:nvSpPr>
          <p:cNvPr id="4" name="Slide Number Placeholder 3"/>
          <p:cNvSpPr>
            <a:spLocks noGrp="1"/>
          </p:cNvSpPr>
          <p:nvPr>
            <p:ph type="sldNum" sz="quarter" idx="10"/>
          </p:nvPr>
        </p:nvSpPr>
        <p:spPr/>
        <p:txBody>
          <a:bodyPr/>
          <a:lstStyle/>
          <a:p>
            <a:fld id="{E65E87D3-B1E2-488C-8BFF-6D752F9F15F3}" type="slidenum">
              <a:rPr lang="en-NZ" smtClean="0"/>
              <a:t>4</a:t>
            </a:fld>
            <a:endParaRPr lang="en-NZ"/>
          </a:p>
        </p:txBody>
      </p:sp>
    </p:spTree>
    <p:extLst>
      <p:ext uri="{BB962C8B-B14F-4D97-AF65-F5344CB8AC3E}">
        <p14:creationId xmlns:p14="http://schemas.microsoft.com/office/powerpoint/2010/main" val="5466390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dirty="0" smtClean="0"/>
              <a:t>This example encompasses the scenario of changing parts under warranty.  </a:t>
            </a:r>
            <a:endParaRPr lang="en-NZ" dirty="0"/>
          </a:p>
        </p:txBody>
      </p:sp>
      <p:sp>
        <p:nvSpPr>
          <p:cNvPr id="4" name="Slide Number Placeholder 3"/>
          <p:cNvSpPr>
            <a:spLocks noGrp="1"/>
          </p:cNvSpPr>
          <p:nvPr>
            <p:ph type="sldNum" sz="quarter" idx="10"/>
          </p:nvPr>
        </p:nvSpPr>
        <p:spPr/>
        <p:txBody>
          <a:bodyPr/>
          <a:lstStyle/>
          <a:p>
            <a:fld id="{74544EE2-0DEB-416E-9DC1-28CB22FA98F5}" type="slidenum">
              <a:rPr lang="en-NZ" smtClean="0"/>
              <a:t>16</a:t>
            </a:fld>
            <a:endParaRPr lang="en-NZ"/>
          </a:p>
        </p:txBody>
      </p:sp>
    </p:spTree>
    <p:extLst>
      <p:ext uri="{BB962C8B-B14F-4D97-AF65-F5344CB8AC3E}">
        <p14:creationId xmlns:p14="http://schemas.microsoft.com/office/powerpoint/2010/main" val="19603670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None/>
            </a:pPr>
            <a:r>
              <a:rPr lang="en-NZ" dirty="0" smtClean="0"/>
              <a:t>Auckland MPGD asked another similar question: </a:t>
            </a:r>
          </a:p>
          <a:p>
            <a:pPr marL="0" lvl="0" indent="0">
              <a:buNone/>
            </a:pPr>
            <a:r>
              <a:rPr lang="en-NZ" dirty="0" smtClean="0"/>
              <a:t>Repairing either a leaking mechanical joint or a brazed joint in pipe work.</a:t>
            </a:r>
          </a:p>
          <a:p>
            <a:pPr lvl="0"/>
            <a:r>
              <a:rPr lang="en-NZ" i="1" dirty="0" smtClean="0"/>
              <a:t>The repair of a leaking mechanical joint or a brazed joint in pipework can be regarded as maintenance of fittings.  As such, unless it is repair work following a </a:t>
            </a:r>
            <a:r>
              <a:rPr lang="en-NZ" i="1" dirty="0" err="1" smtClean="0"/>
              <a:t>notifiable</a:t>
            </a:r>
            <a:r>
              <a:rPr lang="en-NZ" i="1" dirty="0" smtClean="0"/>
              <a:t> accident, it is low-risk gasfitting.   </a:t>
            </a:r>
            <a:endParaRPr lang="en-NZ" dirty="0" smtClean="0"/>
          </a:p>
          <a:p>
            <a:pPr lvl="0"/>
            <a:r>
              <a:rPr lang="en-NZ" i="1" dirty="0" smtClean="0"/>
              <a:t>The connected or completed gasfitting requires a GSC. </a:t>
            </a:r>
            <a:endParaRPr lang="en-NZ" dirty="0" smtClean="0"/>
          </a:p>
          <a:p>
            <a:endParaRPr lang="en-NZ" dirty="0"/>
          </a:p>
        </p:txBody>
      </p:sp>
      <p:sp>
        <p:nvSpPr>
          <p:cNvPr id="4" name="Slide Number Placeholder 3"/>
          <p:cNvSpPr>
            <a:spLocks noGrp="1"/>
          </p:cNvSpPr>
          <p:nvPr>
            <p:ph type="sldNum" sz="quarter" idx="10"/>
          </p:nvPr>
        </p:nvSpPr>
        <p:spPr/>
        <p:txBody>
          <a:bodyPr/>
          <a:lstStyle/>
          <a:p>
            <a:fld id="{E65E87D3-B1E2-488C-8BFF-6D752F9F15F3}" type="slidenum">
              <a:rPr lang="en-NZ" smtClean="0"/>
              <a:t>21</a:t>
            </a:fld>
            <a:endParaRPr lang="en-NZ"/>
          </a:p>
        </p:txBody>
      </p:sp>
    </p:spTree>
    <p:extLst>
      <p:ext uri="{BB962C8B-B14F-4D97-AF65-F5344CB8AC3E}">
        <p14:creationId xmlns:p14="http://schemas.microsoft.com/office/powerpoint/2010/main" val="38416063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NZ" sz="1200" i="0" dirty="0" smtClean="0"/>
              <a:t>Note:  However, because regulation 5A(2)(b) (vi) &amp; (vii) use the term ‘point of supply’ (which is defined in the regulations), these two high-risk criteria can be interpreted as applying to the whole of an installation where the pressure at the point of supply is greater than the 3 </a:t>
            </a:r>
            <a:r>
              <a:rPr lang="en-NZ" sz="1200" i="0" dirty="0" err="1" smtClean="0"/>
              <a:t>kPa</a:t>
            </a:r>
            <a:r>
              <a:rPr lang="en-NZ" sz="1200" i="0" dirty="0" smtClean="0"/>
              <a:t> (LPG) or 200 </a:t>
            </a:r>
            <a:r>
              <a:rPr lang="en-NZ" sz="1200" i="0" dirty="0" err="1" smtClean="0"/>
              <a:t>kPa</a:t>
            </a:r>
            <a:r>
              <a:rPr lang="en-NZ" sz="1200" i="0" dirty="0" smtClean="0"/>
              <a:t> (natural gas) limits. </a:t>
            </a:r>
          </a:p>
          <a:p>
            <a:pPr lvl="0"/>
            <a:r>
              <a:rPr lang="en-NZ" sz="1200" i="0" dirty="0" smtClean="0"/>
              <a:t>Energy Safety will be proposing an amendment to the regulations to clarify this point.  </a:t>
            </a:r>
          </a:p>
          <a:p>
            <a:endParaRPr lang="en-NZ" dirty="0"/>
          </a:p>
        </p:txBody>
      </p:sp>
      <p:sp>
        <p:nvSpPr>
          <p:cNvPr id="4" name="Slide Number Placeholder 3"/>
          <p:cNvSpPr>
            <a:spLocks noGrp="1"/>
          </p:cNvSpPr>
          <p:nvPr>
            <p:ph type="sldNum" sz="quarter" idx="10"/>
          </p:nvPr>
        </p:nvSpPr>
        <p:spPr/>
        <p:txBody>
          <a:bodyPr/>
          <a:lstStyle/>
          <a:p>
            <a:fld id="{E65E87D3-B1E2-488C-8BFF-6D752F9F15F3}" type="slidenum">
              <a:rPr lang="en-NZ" smtClean="0"/>
              <a:t>24</a:t>
            </a:fld>
            <a:endParaRPr lang="en-NZ"/>
          </a:p>
        </p:txBody>
      </p:sp>
    </p:spTree>
    <p:extLst>
      <p:ext uri="{BB962C8B-B14F-4D97-AF65-F5344CB8AC3E}">
        <p14:creationId xmlns:p14="http://schemas.microsoft.com/office/powerpoint/2010/main" val="3212452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dirty="0" smtClean="0"/>
              <a:t>This kind</a:t>
            </a:r>
            <a:r>
              <a:rPr lang="en-NZ" baseline="0" dirty="0" smtClean="0"/>
              <a:t> of situation is one where careful documentation could be especially useful. </a:t>
            </a:r>
          </a:p>
          <a:p>
            <a:pPr marL="0" lvl="0" indent="0">
              <a:buNone/>
            </a:pPr>
            <a:endParaRPr lang="en-NZ" dirty="0" smtClean="0"/>
          </a:p>
        </p:txBody>
      </p:sp>
      <p:sp>
        <p:nvSpPr>
          <p:cNvPr id="4" name="Slide Number Placeholder 3"/>
          <p:cNvSpPr>
            <a:spLocks noGrp="1"/>
          </p:cNvSpPr>
          <p:nvPr>
            <p:ph type="sldNum" sz="quarter" idx="10"/>
          </p:nvPr>
        </p:nvSpPr>
        <p:spPr/>
        <p:txBody>
          <a:bodyPr/>
          <a:lstStyle/>
          <a:p>
            <a:fld id="{E65E87D3-B1E2-488C-8BFF-6D752F9F15F3}" type="slidenum">
              <a:rPr lang="en-NZ" smtClean="0"/>
              <a:t>26</a:t>
            </a:fld>
            <a:endParaRPr lang="en-NZ"/>
          </a:p>
        </p:txBody>
      </p:sp>
    </p:spTree>
    <p:extLst>
      <p:ext uri="{BB962C8B-B14F-4D97-AF65-F5344CB8AC3E}">
        <p14:creationId xmlns:p14="http://schemas.microsoft.com/office/powerpoint/2010/main" val="14852924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dirty="0" smtClean="0"/>
              <a:t>This kind</a:t>
            </a:r>
            <a:r>
              <a:rPr lang="en-NZ" baseline="0" dirty="0" smtClean="0"/>
              <a:t> of situation is one where careful documentation could be especially useful. </a:t>
            </a:r>
          </a:p>
          <a:p>
            <a:endParaRPr lang="en-NZ" baseline="0" dirty="0" smtClean="0"/>
          </a:p>
          <a:p>
            <a:r>
              <a:rPr lang="en-NZ" baseline="0" dirty="0" smtClean="0"/>
              <a:t>If the first gasfitter anticipates the second gasfitter’s work, </a:t>
            </a:r>
            <a:r>
              <a:rPr lang="en-NZ" baseline="0" dirty="0" err="1" smtClean="0"/>
              <a:t>eg</a:t>
            </a:r>
            <a:r>
              <a:rPr lang="en-NZ" baseline="0" dirty="0" smtClean="0"/>
              <a:t> by putting in a transition fitting it would be clearer that the work is staged. </a:t>
            </a:r>
          </a:p>
          <a:p>
            <a:pPr marL="0" lvl="0" indent="0">
              <a:buNone/>
            </a:pPr>
            <a:endParaRPr lang="en-NZ" dirty="0" smtClean="0"/>
          </a:p>
          <a:p>
            <a:pPr marL="0" lvl="0" indent="0">
              <a:buNone/>
            </a:pPr>
            <a:r>
              <a:rPr lang="en-NZ" dirty="0" smtClean="0"/>
              <a:t>The original Auckland</a:t>
            </a:r>
            <a:r>
              <a:rPr lang="en-NZ" baseline="0" dirty="0" smtClean="0"/>
              <a:t> MPGD question assumed that the second gasfitter’s work in doing an extension was high-risk gasfitting and, on that assumption, asked whether that made the whole installation high-risk. </a:t>
            </a:r>
          </a:p>
          <a:p>
            <a:pPr marL="0" lvl="0" indent="0">
              <a:buNone/>
            </a:pPr>
            <a:r>
              <a:rPr lang="en-NZ" i="1" dirty="0" smtClean="0"/>
              <a:t>If the situation is that the first gasfitter has correctly categorised his work as general gasfitting and the second then does some work that does not change the classification of the first gasfitter’s work whether or not t is high-risk (</a:t>
            </a:r>
            <a:r>
              <a:rPr lang="en-NZ" i="1" dirty="0" err="1" smtClean="0"/>
              <a:t>eg</a:t>
            </a:r>
            <a:r>
              <a:rPr lang="en-NZ" i="1" dirty="0" smtClean="0"/>
              <a:t> by not following the means of compliance) .  There is certainly is no need for further certification of the first gasfitter’s work.   </a:t>
            </a:r>
          </a:p>
          <a:p>
            <a:endParaRPr lang="en-NZ" dirty="0"/>
          </a:p>
        </p:txBody>
      </p:sp>
      <p:sp>
        <p:nvSpPr>
          <p:cNvPr id="4" name="Slide Number Placeholder 3"/>
          <p:cNvSpPr>
            <a:spLocks noGrp="1"/>
          </p:cNvSpPr>
          <p:nvPr>
            <p:ph type="sldNum" sz="quarter" idx="10"/>
          </p:nvPr>
        </p:nvSpPr>
        <p:spPr/>
        <p:txBody>
          <a:bodyPr/>
          <a:lstStyle/>
          <a:p>
            <a:fld id="{E65E87D3-B1E2-488C-8BFF-6D752F9F15F3}" type="slidenum">
              <a:rPr lang="en-NZ" smtClean="0"/>
              <a:t>27</a:t>
            </a:fld>
            <a:endParaRPr lang="en-NZ"/>
          </a:p>
        </p:txBody>
      </p:sp>
    </p:spTree>
    <p:extLst>
      <p:ext uri="{BB962C8B-B14F-4D97-AF65-F5344CB8AC3E}">
        <p14:creationId xmlns:p14="http://schemas.microsoft.com/office/powerpoint/2010/main" val="14852924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dirty="0" smtClean="0"/>
              <a:t>The definition</a:t>
            </a:r>
            <a:r>
              <a:rPr lang="en-NZ" baseline="0" dirty="0" smtClean="0"/>
              <a:t> of gasfitting has an exclusion related to the adjustment (not replacement) of consumer-operated controls. </a:t>
            </a:r>
          </a:p>
          <a:p>
            <a:r>
              <a:rPr lang="en-NZ" baseline="0" dirty="0" smtClean="0"/>
              <a:t>A similar question from Auckland MPGD was: </a:t>
            </a:r>
          </a:p>
          <a:p>
            <a:pPr marL="0" lvl="0" indent="0">
              <a:buNone/>
            </a:pPr>
            <a:r>
              <a:rPr lang="en-NZ" dirty="0" smtClean="0"/>
              <a:t>The replacement of a thermocouple on a water heater or deep fryer for example.  </a:t>
            </a:r>
          </a:p>
          <a:p>
            <a:pPr lvl="0"/>
            <a:r>
              <a:rPr lang="en-NZ" i="1" dirty="0" smtClean="0"/>
              <a:t>The replacement of a thermocouple on a water heater can be regarded as maintenance, so provided it is not repair work following a </a:t>
            </a:r>
            <a:r>
              <a:rPr lang="en-NZ" i="1" dirty="0" err="1" smtClean="0"/>
              <a:t>notifiable</a:t>
            </a:r>
            <a:r>
              <a:rPr lang="en-NZ" i="1" dirty="0" smtClean="0"/>
              <a:t> accident, the work is low-risk gasfitting.  </a:t>
            </a:r>
            <a:endParaRPr lang="en-NZ" dirty="0" smtClean="0"/>
          </a:p>
          <a:p>
            <a:pPr lvl="0"/>
            <a:r>
              <a:rPr lang="en-NZ" i="1" dirty="0" smtClean="0"/>
              <a:t>Alternatively, assuming this example relates to the question of disturbance of pipework, the replacement of a thermocouple can be regarded as replacement of instrumentation or related controls so, provided the pipework not directly associated replaced equipment is not repositioned or disturbed, the work is low-risk gasfitting.  </a:t>
            </a:r>
            <a:endParaRPr lang="en-NZ" dirty="0" smtClean="0"/>
          </a:p>
          <a:p>
            <a:pPr lvl="0"/>
            <a:r>
              <a:rPr lang="en-NZ" i="1" dirty="0" smtClean="0"/>
              <a:t>In either case, the connected or completed low-risk gasfitting work and requires a GSC. </a:t>
            </a:r>
            <a:endParaRPr lang="en-NZ" dirty="0" smtClean="0"/>
          </a:p>
          <a:p>
            <a:r>
              <a:rPr lang="en-NZ" dirty="0" smtClean="0"/>
              <a:t>Another similar question from</a:t>
            </a:r>
            <a:r>
              <a:rPr lang="en-NZ" baseline="0" dirty="0" smtClean="0"/>
              <a:t> Auckland MPGD was: </a:t>
            </a:r>
          </a:p>
          <a:p>
            <a:pPr marL="0" lvl="0" indent="0">
              <a:buNone/>
            </a:pPr>
            <a:r>
              <a:rPr lang="en-NZ" dirty="0" smtClean="0"/>
              <a:t>The replacement of a mechanical thermostat together with its associated probe and capillary on a deep fryer.</a:t>
            </a:r>
          </a:p>
          <a:p>
            <a:pPr lvl="0"/>
            <a:r>
              <a:rPr lang="en-NZ" i="1" dirty="0" smtClean="0"/>
              <a:t>The replacement of a mechanical thermostat together with its associated probe and capillary on a deep fryer can be regarded as maintenance so, provided it is not repair work following a </a:t>
            </a:r>
            <a:r>
              <a:rPr lang="en-NZ" i="1" dirty="0" err="1" smtClean="0"/>
              <a:t>notifiable</a:t>
            </a:r>
            <a:r>
              <a:rPr lang="en-NZ" i="1" dirty="0" smtClean="0"/>
              <a:t> accident, the work is low-risk gasfitting.  </a:t>
            </a:r>
            <a:endParaRPr lang="en-NZ" dirty="0" smtClean="0"/>
          </a:p>
          <a:p>
            <a:pPr lvl="0"/>
            <a:r>
              <a:rPr lang="en-NZ" i="1" dirty="0" smtClean="0"/>
              <a:t>Alternatively, assuming this example relates to the question of disturbance of pipework, provided the replacement of a mechanical thermostat together with its associated probe and capillary on a deep fryer does not disturb pipework other than the capillary, the work is low-risk gasfitting.  </a:t>
            </a:r>
            <a:endParaRPr lang="en-NZ" dirty="0" smtClean="0"/>
          </a:p>
          <a:p>
            <a:pPr lvl="0"/>
            <a:r>
              <a:rPr lang="en-NZ" i="1" dirty="0" smtClean="0"/>
              <a:t>In either case, the connected or completed low-risk gasfitting work and requires a GSC. </a:t>
            </a:r>
            <a:endParaRPr lang="en-NZ" dirty="0" smtClean="0"/>
          </a:p>
          <a:p>
            <a:endParaRPr lang="en-NZ" dirty="0"/>
          </a:p>
        </p:txBody>
      </p:sp>
      <p:sp>
        <p:nvSpPr>
          <p:cNvPr id="4" name="Slide Number Placeholder 3"/>
          <p:cNvSpPr>
            <a:spLocks noGrp="1"/>
          </p:cNvSpPr>
          <p:nvPr>
            <p:ph type="sldNum" sz="quarter" idx="10"/>
          </p:nvPr>
        </p:nvSpPr>
        <p:spPr/>
        <p:txBody>
          <a:bodyPr/>
          <a:lstStyle/>
          <a:p>
            <a:fld id="{E65E87D3-B1E2-488C-8BFF-6D752F9F15F3}" type="slidenum">
              <a:rPr lang="en-NZ" smtClean="0"/>
              <a:t>28</a:t>
            </a:fld>
            <a:endParaRPr lang="en-NZ"/>
          </a:p>
        </p:txBody>
      </p:sp>
    </p:spTree>
    <p:extLst>
      <p:ext uri="{BB962C8B-B14F-4D97-AF65-F5344CB8AC3E}">
        <p14:creationId xmlns:p14="http://schemas.microsoft.com/office/powerpoint/2010/main" val="31925791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NZ" i="1" dirty="0" smtClean="0"/>
              <a:t>clause 5.2 of AS/NZS 5601.1  - additional requirements include</a:t>
            </a:r>
            <a:r>
              <a:rPr lang="en-NZ" i="1" baseline="0" dirty="0" smtClean="0"/>
              <a:t> </a:t>
            </a:r>
            <a:r>
              <a:rPr lang="en-NZ" i="1" dirty="0" smtClean="0"/>
              <a:t>marking</a:t>
            </a:r>
            <a:r>
              <a:rPr lang="en-NZ" i="1" baseline="0" dirty="0" smtClean="0"/>
              <a:t> of pipework and overpressure protection </a:t>
            </a:r>
            <a:endParaRPr lang="en-NZ" dirty="0" smtClean="0"/>
          </a:p>
          <a:p>
            <a:pPr marL="0" marR="0" lvl="1" indent="0" algn="l" defTabSz="914400" rtl="0" eaLnBrk="1" fontAlgn="auto" latinLnBrk="0" hangingPunct="1">
              <a:lnSpc>
                <a:spcPct val="100000"/>
              </a:lnSpc>
              <a:spcBef>
                <a:spcPts val="0"/>
              </a:spcBef>
              <a:spcAft>
                <a:spcPts val="0"/>
              </a:spcAft>
              <a:buClrTx/>
              <a:buSzTx/>
              <a:buFontTx/>
              <a:buNone/>
              <a:tabLst/>
              <a:defRPr/>
            </a:pPr>
            <a:r>
              <a:rPr lang="en-NZ" i="1" dirty="0" smtClean="0"/>
              <a:t>clause 2.3.1.14 of NZS/AS 3645.1  - requirement for overpressure protection </a:t>
            </a:r>
          </a:p>
          <a:p>
            <a:endParaRPr lang="en-NZ" dirty="0"/>
          </a:p>
        </p:txBody>
      </p:sp>
      <p:sp>
        <p:nvSpPr>
          <p:cNvPr id="4" name="Slide Number Placeholder 3"/>
          <p:cNvSpPr>
            <a:spLocks noGrp="1"/>
          </p:cNvSpPr>
          <p:nvPr>
            <p:ph type="sldNum" sz="quarter" idx="10"/>
          </p:nvPr>
        </p:nvSpPr>
        <p:spPr/>
        <p:txBody>
          <a:bodyPr/>
          <a:lstStyle/>
          <a:p>
            <a:fld id="{E65E87D3-B1E2-488C-8BFF-6D752F9F15F3}" type="slidenum">
              <a:rPr lang="en-NZ" smtClean="0"/>
              <a:t>31</a:t>
            </a:fld>
            <a:endParaRPr lang="en-NZ"/>
          </a:p>
        </p:txBody>
      </p:sp>
    </p:spTree>
    <p:extLst>
      <p:ext uri="{BB962C8B-B14F-4D97-AF65-F5344CB8AC3E}">
        <p14:creationId xmlns:p14="http://schemas.microsoft.com/office/powerpoint/2010/main" val="40500126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NZ" i="1" dirty="0" smtClean="0"/>
              <a:t>Note:  The regulations are unclear whether gasfitting undertaken solely for the purposes of testing, </a:t>
            </a:r>
            <a:r>
              <a:rPr lang="en-NZ" i="1" dirty="0" err="1" smtClean="0"/>
              <a:t>eg</a:t>
            </a:r>
            <a:r>
              <a:rPr lang="en-NZ" i="1" dirty="0" smtClean="0"/>
              <a:t> pressure tests or testing under NZS 5255, is not installation work that should require certification.  Energy Safety will be proposing an amendment to the regulations to clarify this point. </a:t>
            </a:r>
            <a:endParaRPr lang="en-NZ" dirty="0" smtClean="0"/>
          </a:p>
          <a:p>
            <a:pPr lvl="0"/>
            <a:r>
              <a:rPr lang="en-NZ" i="1" dirty="0" smtClean="0"/>
              <a:t>Such a change would not affect the status of changing a thermocouple and other similar maintenance work classified as low-risk gasfitting because this can have a material effect on the operation of an installation. </a:t>
            </a:r>
          </a:p>
          <a:p>
            <a:endParaRPr lang="en-NZ" dirty="0"/>
          </a:p>
        </p:txBody>
      </p:sp>
      <p:sp>
        <p:nvSpPr>
          <p:cNvPr id="4" name="Slide Number Placeholder 3"/>
          <p:cNvSpPr>
            <a:spLocks noGrp="1"/>
          </p:cNvSpPr>
          <p:nvPr>
            <p:ph type="sldNum" sz="quarter" idx="10"/>
          </p:nvPr>
        </p:nvSpPr>
        <p:spPr/>
        <p:txBody>
          <a:bodyPr/>
          <a:lstStyle/>
          <a:p>
            <a:fld id="{E65E87D3-B1E2-488C-8BFF-6D752F9F15F3}" type="slidenum">
              <a:rPr lang="en-NZ" smtClean="0"/>
              <a:t>32</a:t>
            </a:fld>
            <a:endParaRPr lang="en-NZ"/>
          </a:p>
        </p:txBody>
      </p:sp>
    </p:spTree>
    <p:extLst>
      <p:ext uri="{BB962C8B-B14F-4D97-AF65-F5344CB8AC3E}">
        <p14:creationId xmlns:p14="http://schemas.microsoft.com/office/powerpoint/2010/main" val="30494575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NZ" dirty="0" smtClean="0"/>
              <a:t>The</a:t>
            </a:r>
            <a:r>
              <a:rPr lang="en-NZ" baseline="0" dirty="0" smtClean="0"/>
              <a:t> approach to this depends on how the work is organised and supervised. </a:t>
            </a:r>
            <a:endParaRPr lang="en-NZ" dirty="0"/>
          </a:p>
        </p:txBody>
      </p:sp>
      <p:sp>
        <p:nvSpPr>
          <p:cNvPr id="4" name="Slide Number Placeholder 3"/>
          <p:cNvSpPr>
            <a:spLocks noGrp="1"/>
          </p:cNvSpPr>
          <p:nvPr>
            <p:ph type="sldNum" sz="quarter" idx="10"/>
          </p:nvPr>
        </p:nvSpPr>
        <p:spPr/>
        <p:txBody>
          <a:bodyPr/>
          <a:lstStyle/>
          <a:p>
            <a:fld id="{E65E87D3-B1E2-488C-8BFF-6D752F9F15F3}" type="slidenum">
              <a:rPr lang="en-NZ" smtClean="0"/>
              <a:t>34</a:t>
            </a:fld>
            <a:endParaRPr lang="en-NZ"/>
          </a:p>
        </p:txBody>
      </p:sp>
    </p:spTree>
    <p:extLst>
      <p:ext uri="{BB962C8B-B14F-4D97-AF65-F5344CB8AC3E}">
        <p14:creationId xmlns:p14="http://schemas.microsoft.com/office/powerpoint/2010/main" val="333199240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rgbClr val="BBD128"/>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2429111"/>
            <a:ext cx="8819554" cy="1470025"/>
          </a:xfrm>
        </p:spPr>
        <p:txBody>
          <a:bodyPr>
            <a:normAutofit/>
          </a:bodyPr>
          <a:lstStyle>
            <a:lvl1pPr algn="r">
              <a:defRPr sz="3000" b="1" cap="all" baseline="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r>
              <a:rPr lang="en-US" smtClean="0"/>
              <a:t>Click to edit Master title style</a:t>
            </a:r>
            <a:endParaRPr lang="en-US" dirty="0"/>
          </a:p>
        </p:txBody>
      </p:sp>
      <p:sp>
        <p:nvSpPr>
          <p:cNvPr id="3" name="Subtitle 2"/>
          <p:cNvSpPr>
            <a:spLocks noGrp="1"/>
          </p:cNvSpPr>
          <p:nvPr>
            <p:ph type="subTitle" idx="1"/>
          </p:nvPr>
        </p:nvSpPr>
        <p:spPr>
          <a:xfrm>
            <a:off x="457200" y="3860895"/>
            <a:ext cx="8362354" cy="1752600"/>
          </a:xfrm>
        </p:spPr>
        <p:txBody>
          <a:bodyPr>
            <a:normAutofit/>
          </a:bodyPr>
          <a:lstStyle>
            <a:lvl1pPr marL="0" indent="0" algn="r">
              <a:buNone/>
              <a:defRPr sz="2800" cap="all" baseline="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pic>
        <p:nvPicPr>
          <p:cNvPr id="15" name="Picture 14"/>
          <p:cNvPicPr>
            <a:picLocks noChangeAspect="1"/>
          </p:cNvPicPr>
          <p:nvPr userDrawn="1"/>
        </p:nvPicPr>
        <p:blipFill>
          <a:blip r:embed="rId2"/>
          <a:stretch>
            <a:fillRect/>
          </a:stretch>
        </p:blipFill>
        <p:spPr>
          <a:xfrm>
            <a:off x="0" y="0"/>
            <a:ext cx="9144000" cy="2232526"/>
          </a:xfrm>
          <a:prstGeom prst="rect">
            <a:avLst/>
          </a:prstGeom>
        </p:spPr>
      </p:pic>
      <p:pic>
        <p:nvPicPr>
          <p:cNvPr id="16" name="Picture 15"/>
          <p:cNvPicPr>
            <a:picLocks noChangeAspect="1"/>
          </p:cNvPicPr>
          <p:nvPr userDrawn="1"/>
        </p:nvPicPr>
        <p:blipFill>
          <a:blip r:embed="rId3"/>
          <a:stretch>
            <a:fillRect/>
          </a:stretch>
        </p:blipFill>
        <p:spPr>
          <a:xfrm>
            <a:off x="1198476" y="527387"/>
            <a:ext cx="6394785" cy="1231588"/>
          </a:xfrm>
          <a:prstGeom prst="rect">
            <a:avLst/>
          </a:prstGeom>
        </p:spPr>
      </p:pic>
      <p:pic>
        <p:nvPicPr>
          <p:cNvPr id="22" name="Picture 21"/>
          <p:cNvPicPr>
            <a:picLocks noChangeAspect="1"/>
          </p:cNvPicPr>
          <p:nvPr userDrawn="1"/>
        </p:nvPicPr>
        <p:blipFill>
          <a:blip r:embed="rId4"/>
          <a:stretch>
            <a:fillRect/>
          </a:stretch>
        </p:blipFill>
        <p:spPr>
          <a:xfrm>
            <a:off x="1584158" y="3293914"/>
            <a:ext cx="7559842" cy="3053583"/>
          </a:xfrm>
          <a:prstGeom prst="rect">
            <a:avLst/>
          </a:prstGeom>
        </p:spPr>
      </p:pic>
    </p:spTree>
    <p:extLst>
      <p:ext uri="{BB962C8B-B14F-4D97-AF65-F5344CB8AC3E}">
        <p14:creationId xmlns:p14="http://schemas.microsoft.com/office/powerpoint/2010/main" val="9409272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no graphics">
    <p:bg>
      <p:bgPr>
        <a:solidFill>
          <a:srgbClr val="BBD128"/>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0" y="2429111"/>
            <a:ext cx="8819554" cy="1470025"/>
          </a:xfrm>
        </p:spPr>
        <p:txBody>
          <a:bodyPr>
            <a:normAutofit/>
          </a:bodyPr>
          <a:lstStyle>
            <a:lvl1pPr algn="r">
              <a:defRPr sz="3000" b="1" cap="all" baseline="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r>
              <a:rPr lang="en-US" smtClean="0"/>
              <a:t>Click to edit Master title style</a:t>
            </a:r>
            <a:endParaRPr lang="en-US" dirty="0"/>
          </a:p>
        </p:txBody>
      </p:sp>
      <p:sp>
        <p:nvSpPr>
          <p:cNvPr id="3" name="Subtitle 2"/>
          <p:cNvSpPr>
            <a:spLocks noGrp="1"/>
          </p:cNvSpPr>
          <p:nvPr>
            <p:ph type="subTitle" idx="1"/>
          </p:nvPr>
        </p:nvSpPr>
        <p:spPr>
          <a:xfrm>
            <a:off x="457200" y="3860895"/>
            <a:ext cx="8362354" cy="1752600"/>
          </a:xfrm>
        </p:spPr>
        <p:txBody>
          <a:bodyPr>
            <a:normAutofit/>
          </a:bodyPr>
          <a:lstStyle>
            <a:lvl1pPr marL="0" indent="0" algn="r">
              <a:buNone/>
              <a:defRPr sz="2800" cap="all" baseline="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pic>
        <p:nvPicPr>
          <p:cNvPr id="15" name="Picture 14"/>
          <p:cNvPicPr>
            <a:picLocks noChangeAspect="1"/>
          </p:cNvPicPr>
          <p:nvPr userDrawn="1"/>
        </p:nvPicPr>
        <p:blipFill>
          <a:blip r:embed="rId2"/>
          <a:stretch>
            <a:fillRect/>
          </a:stretch>
        </p:blipFill>
        <p:spPr>
          <a:xfrm>
            <a:off x="0" y="0"/>
            <a:ext cx="9144000" cy="2232526"/>
          </a:xfrm>
          <a:prstGeom prst="rect">
            <a:avLst/>
          </a:prstGeom>
        </p:spPr>
      </p:pic>
      <p:pic>
        <p:nvPicPr>
          <p:cNvPr id="16" name="Picture 15"/>
          <p:cNvPicPr>
            <a:picLocks noChangeAspect="1"/>
          </p:cNvPicPr>
          <p:nvPr userDrawn="1"/>
        </p:nvPicPr>
        <p:blipFill>
          <a:blip r:embed="rId3"/>
          <a:stretch>
            <a:fillRect/>
          </a:stretch>
        </p:blipFill>
        <p:spPr>
          <a:xfrm>
            <a:off x="1198476" y="527387"/>
            <a:ext cx="6394785" cy="1231588"/>
          </a:xfrm>
          <a:prstGeom prst="rect">
            <a:avLst/>
          </a:prstGeom>
        </p:spPr>
      </p:pic>
    </p:spTree>
    <p:extLst>
      <p:ext uri="{BB962C8B-B14F-4D97-AF65-F5344CB8AC3E}">
        <p14:creationId xmlns:p14="http://schemas.microsoft.com/office/powerpoint/2010/main" val="40228238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2149307" y="6362822"/>
            <a:ext cx="2133600" cy="365125"/>
          </a:xfrm>
          <a:prstGeom prst="rect">
            <a:avLst/>
          </a:prstGeom>
        </p:spPr>
        <p:txBody>
          <a:bodyPr/>
          <a:lstStyle>
            <a:lvl1pPr>
              <a:defRPr>
                <a:solidFill>
                  <a:schemeClr val="bg1"/>
                </a:solidFill>
              </a:defRPr>
            </a:lvl1pPr>
          </a:lstStyle>
          <a:p>
            <a:r>
              <a:rPr lang="en-US" smtClean="0"/>
              <a:t>8 April 2014</a:t>
            </a:r>
            <a:endParaRPr lang="en-US" dirty="0"/>
          </a:p>
        </p:txBody>
      </p:sp>
      <p:sp>
        <p:nvSpPr>
          <p:cNvPr id="5" name="Footer Placeholder 4"/>
          <p:cNvSpPr>
            <a:spLocks noGrp="1"/>
          </p:cNvSpPr>
          <p:nvPr>
            <p:ph type="ftr" sz="quarter" idx="11"/>
          </p:nvPr>
        </p:nvSpPr>
        <p:spPr>
          <a:xfrm>
            <a:off x="414867" y="6362822"/>
            <a:ext cx="2006600" cy="365125"/>
          </a:xfrm>
          <a:prstGeom prst="rect">
            <a:avLst/>
          </a:prstGeom>
        </p:spPr>
        <p:txBody>
          <a:bodyPr/>
          <a:lstStyle>
            <a:lvl1pPr algn="l">
              <a:defRPr b="1">
                <a:solidFill>
                  <a:schemeClr val="bg1"/>
                </a:solidFill>
              </a:defRPr>
            </a:lvl1pPr>
          </a:lstStyle>
          <a:p>
            <a:r>
              <a:rPr lang="en-US" smtClean="0"/>
              <a:t>WorkSafe New Zealand</a:t>
            </a:r>
            <a:endParaRPr lang="en-US" dirty="0"/>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algn="r">
              <a:defRPr b="1">
                <a:solidFill>
                  <a:schemeClr val="bg1"/>
                </a:solidFill>
              </a:defRPr>
            </a:lvl1pPr>
          </a:lstStyle>
          <a:p>
            <a:fld id="{CCC9C0A8-FCB6-1241-B3F7-A650E06D7DC1}" type="slidenum">
              <a:rPr lang="en-US" smtClean="0"/>
              <a:pPr/>
              <a:t>‹#›</a:t>
            </a:fld>
            <a:endParaRPr lang="en-US"/>
          </a:p>
        </p:txBody>
      </p:sp>
      <p:pic>
        <p:nvPicPr>
          <p:cNvPr id="9" name="Picture 8"/>
          <p:cNvPicPr>
            <a:picLocks noChangeAspect="1"/>
          </p:cNvPicPr>
          <p:nvPr userDrawn="1"/>
        </p:nvPicPr>
        <p:blipFill>
          <a:blip r:embed="rId2"/>
          <a:stretch>
            <a:fillRect/>
          </a:stretch>
        </p:blipFill>
        <p:spPr>
          <a:xfrm>
            <a:off x="368300" y="6317581"/>
            <a:ext cx="8394700" cy="51713"/>
          </a:xfrm>
          <a:prstGeom prst="rect">
            <a:avLst/>
          </a:prstGeom>
        </p:spPr>
      </p:pic>
      <p:sp>
        <p:nvSpPr>
          <p:cNvPr id="11" name="Title 1"/>
          <p:cNvSpPr>
            <a:spLocks noGrp="1"/>
          </p:cNvSpPr>
          <p:nvPr>
            <p:ph type="title"/>
          </p:nvPr>
        </p:nvSpPr>
        <p:spPr>
          <a:xfrm>
            <a:off x="457200" y="267206"/>
            <a:ext cx="5486400" cy="1143000"/>
          </a:xfrm>
        </p:spPr>
        <p:txBody>
          <a:bodyPr anchor="t" anchorCtr="0">
            <a:noAutofit/>
          </a:bodyPr>
          <a:lstStyle>
            <a:lvl1pPr>
              <a:defRPr sz="2400" cap="all" baseline="0"/>
            </a:lvl1pPr>
          </a:lstStyle>
          <a:p>
            <a:r>
              <a:rPr lang="en-US" smtClean="0"/>
              <a:t>Click to edit Master title style</a:t>
            </a:r>
            <a:endParaRPr lang="en-US" dirty="0"/>
          </a:p>
        </p:txBody>
      </p:sp>
      <p:sp>
        <p:nvSpPr>
          <p:cNvPr id="12" name="Content Placeholder 2"/>
          <p:cNvSpPr>
            <a:spLocks noGrp="1"/>
          </p:cNvSpPr>
          <p:nvPr>
            <p:ph idx="1"/>
          </p:nvPr>
        </p:nvSpPr>
        <p:spPr>
          <a:xfrm>
            <a:off x="914400" y="1470528"/>
            <a:ext cx="7772400" cy="4525963"/>
          </a:xfrm>
        </p:spPr>
        <p:txBody>
          <a:bodyPr>
            <a:normAutofit/>
          </a:bodyPr>
          <a:lstStyle>
            <a:lvl1pPr>
              <a:defRPr sz="3600"/>
            </a:lvl1pPr>
            <a:lvl2pPr>
              <a:defRPr sz="3600"/>
            </a:lvl2pPr>
            <a:lvl3pPr>
              <a:defRPr sz="3600"/>
            </a:lvl3pPr>
            <a:lvl4pPr>
              <a:defRPr sz="3600"/>
            </a:lvl4pPr>
            <a:lvl5pPr>
              <a:defRPr sz="3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997819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4038600" cy="4525963"/>
          </a:xfrm>
        </p:spPr>
        <p:txBody>
          <a:bodyPr>
            <a:noAutofit/>
          </a:bodyPr>
          <a:lstStyle>
            <a:lvl1pPr>
              <a:defRPr sz="3600"/>
            </a:lvl1pPr>
            <a:lvl2pPr>
              <a:defRPr sz="3600"/>
            </a:lvl2pPr>
            <a:lvl3pPr>
              <a:defRPr sz="3600"/>
            </a:lvl3pPr>
            <a:lvl4pPr>
              <a:defRPr sz="3600"/>
            </a:lvl4pPr>
            <a:lvl5pPr>
              <a:defRPr sz="36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00200"/>
            <a:ext cx="4038600" cy="4525963"/>
          </a:xfrm>
        </p:spPr>
        <p:txBody>
          <a:bodyPr>
            <a:noAutofit/>
          </a:bodyPr>
          <a:lstStyle>
            <a:lvl1pPr>
              <a:defRPr sz="2800" b="0"/>
            </a:lvl1pPr>
            <a:lvl2pPr>
              <a:defRPr sz="2800" b="0"/>
            </a:lvl2pPr>
            <a:lvl3pPr>
              <a:defRPr sz="2800" b="0"/>
            </a:lvl3pPr>
            <a:lvl4pPr>
              <a:defRPr sz="2800" b="0"/>
            </a:lvl4pPr>
            <a:lvl5pPr>
              <a:defRPr sz="2800" b="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Title 1"/>
          <p:cNvSpPr>
            <a:spLocks noGrp="1"/>
          </p:cNvSpPr>
          <p:nvPr>
            <p:ph type="title"/>
          </p:nvPr>
        </p:nvSpPr>
        <p:spPr>
          <a:xfrm>
            <a:off x="457200" y="267206"/>
            <a:ext cx="5486400" cy="1143000"/>
          </a:xfrm>
        </p:spPr>
        <p:txBody>
          <a:bodyPr anchor="t" anchorCtr="0">
            <a:normAutofit/>
          </a:bodyPr>
          <a:lstStyle>
            <a:lvl1pPr>
              <a:defRPr sz="2400" cap="all" baseline="0"/>
            </a:lvl1pPr>
          </a:lstStyle>
          <a:p>
            <a:r>
              <a:rPr lang="en-US" smtClean="0"/>
              <a:t>Click to edit Master title style</a:t>
            </a:r>
            <a:endParaRPr lang="en-US" dirty="0"/>
          </a:p>
        </p:txBody>
      </p:sp>
      <p:sp>
        <p:nvSpPr>
          <p:cNvPr id="9" name="Date Placeholder 3"/>
          <p:cNvSpPr>
            <a:spLocks noGrp="1"/>
          </p:cNvSpPr>
          <p:nvPr>
            <p:ph type="dt" sz="half" idx="10"/>
          </p:nvPr>
        </p:nvSpPr>
        <p:spPr>
          <a:xfrm>
            <a:off x="2149307" y="6362822"/>
            <a:ext cx="2133600" cy="365125"/>
          </a:xfrm>
          <a:prstGeom prst="rect">
            <a:avLst/>
          </a:prstGeom>
        </p:spPr>
        <p:txBody>
          <a:bodyPr/>
          <a:lstStyle>
            <a:lvl1pPr>
              <a:defRPr>
                <a:solidFill>
                  <a:schemeClr val="bg1"/>
                </a:solidFill>
              </a:defRPr>
            </a:lvl1pPr>
          </a:lstStyle>
          <a:p>
            <a:r>
              <a:rPr lang="en-US" smtClean="0"/>
              <a:t>8 April 2014</a:t>
            </a:r>
            <a:endParaRPr lang="en-US" dirty="0"/>
          </a:p>
        </p:txBody>
      </p:sp>
      <p:sp>
        <p:nvSpPr>
          <p:cNvPr id="10" name="Footer Placeholder 4"/>
          <p:cNvSpPr>
            <a:spLocks noGrp="1"/>
          </p:cNvSpPr>
          <p:nvPr>
            <p:ph type="ftr" sz="quarter" idx="11"/>
          </p:nvPr>
        </p:nvSpPr>
        <p:spPr>
          <a:xfrm>
            <a:off x="414867" y="6362822"/>
            <a:ext cx="2006600" cy="365125"/>
          </a:xfrm>
          <a:prstGeom prst="rect">
            <a:avLst/>
          </a:prstGeom>
        </p:spPr>
        <p:txBody>
          <a:bodyPr/>
          <a:lstStyle>
            <a:lvl1pPr algn="l">
              <a:defRPr b="1">
                <a:solidFill>
                  <a:schemeClr val="bg1"/>
                </a:solidFill>
              </a:defRPr>
            </a:lvl1pPr>
          </a:lstStyle>
          <a:p>
            <a:r>
              <a:rPr lang="en-US" smtClean="0"/>
              <a:t>WorkSafe New Zealand</a:t>
            </a:r>
            <a:endParaRPr lang="en-US" dirty="0"/>
          </a:p>
        </p:txBody>
      </p:sp>
      <p:sp>
        <p:nvSpPr>
          <p:cNvPr id="11" name="Slide Number Placeholder 5"/>
          <p:cNvSpPr>
            <a:spLocks noGrp="1"/>
          </p:cNvSpPr>
          <p:nvPr>
            <p:ph type="sldNum" sz="quarter" idx="12"/>
          </p:nvPr>
        </p:nvSpPr>
        <p:spPr>
          <a:xfrm>
            <a:off x="6553200" y="6356350"/>
            <a:ext cx="2133600" cy="365125"/>
          </a:xfrm>
          <a:prstGeom prst="rect">
            <a:avLst/>
          </a:prstGeom>
        </p:spPr>
        <p:txBody>
          <a:bodyPr/>
          <a:lstStyle>
            <a:lvl1pPr algn="r">
              <a:defRPr b="1">
                <a:solidFill>
                  <a:schemeClr val="bg1"/>
                </a:solidFill>
              </a:defRPr>
            </a:lvl1pPr>
          </a:lstStyle>
          <a:p>
            <a:fld id="{CCC9C0A8-FCB6-1241-B3F7-A650E06D7DC1}" type="slidenum">
              <a:rPr lang="en-US" smtClean="0"/>
              <a:pPr/>
              <a:t>‹#›</a:t>
            </a:fld>
            <a:endParaRPr lang="en-US" dirty="0"/>
          </a:p>
        </p:txBody>
      </p:sp>
      <p:pic>
        <p:nvPicPr>
          <p:cNvPr id="12" name="Picture 11"/>
          <p:cNvPicPr>
            <a:picLocks noChangeAspect="1"/>
          </p:cNvPicPr>
          <p:nvPr userDrawn="1"/>
        </p:nvPicPr>
        <p:blipFill>
          <a:blip r:embed="rId2"/>
          <a:stretch>
            <a:fillRect/>
          </a:stretch>
        </p:blipFill>
        <p:spPr>
          <a:xfrm>
            <a:off x="368300" y="6317581"/>
            <a:ext cx="8394700" cy="51713"/>
          </a:xfrm>
          <a:prstGeom prst="rect">
            <a:avLst/>
          </a:prstGeom>
        </p:spPr>
      </p:pic>
    </p:spTree>
    <p:extLst>
      <p:ext uri="{BB962C8B-B14F-4D97-AF65-F5344CB8AC3E}">
        <p14:creationId xmlns:p14="http://schemas.microsoft.com/office/powerpoint/2010/main" val="27101277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10"/>
          </p:nvPr>
        </p:nvSpPr>
        <p:spPr>
          <a:xfrm>
            <a:off x="2149307" y="6362822"/>
            <a:ext cx="2133600" cy="365125"/>
          </a:xfrm>
          <a:prstGeom prst="rect">
            <a:avLst/>
          </a:prstGeom>
        </p:spPr>
        <p:txBody>
          <a:bodyPr/>
          <a:lstStyle>
            <a:lvl1pPr>
              <a:defRPr>
                <a:solidFill>
                  <a:schemeClr val="bg1"/>
                </a:solidFill>
              </a:defRPr>
            </a:lvl1pPr>
          </a:lstStyle>
          <a:p>
            <a:r>
              <a:rPr lang="en-US" smtClean="0"/>
              <a:t>8 April 2014</a:t>
            </a:r>
            <a:endParaRPr lang="en-US" dirty="0"/>
          </a:p>
        </p:txBody>
      </p:sp>
      <p:sp>
        <p:nvSpPr>
          <p:cNvPr id="7" name="Footer Placeholder 4"/>
          <p:cNvSpPr>
            <a:spLocks noGrp="1"/>
          </p:cNvSpPr>
          <p:nvPr>
            <p:ph type="ftr" sz="quarter" idx="11"/>
          </p:nvPr>
        </p:nvSpPr>
        <p:spPr>
          <a:xfrm>
            <a:off x="414867" y="6362822"/>
            <a:ext cx="2006600" cy="365125"/>
          </a:xfrm>
          <a:prstGeom prst="rect">
            <a:avLst/>
          </a:prstGeom>
        </p:spPr>
        <p:txBody>
          <a:bodyPr/>
          <a:lstStyle>
            <a:lvl1pPr algn="l">
              <a:defRPr b="1">
                <a:solidFill>
                  <a:schemeClr val="bg1"/>
                </a:solidFill>
              </a:defRPr>
            </a:lvl1pPr>
          </a:lstStyle>
          <a:p>
            <a:r>
              <a:rPr lang="en-US" smtClean="0"/>
              <a:t>WorkSafe New Zealand</a:t>
            </a:r>
            <a:endParaRPr lang="en-US" dirty="0"/>
          </a:p>
        </p:txBody>
      </p:sp>
      <p:sp>
        <p:nvSpPr>
          <p:cNvPr id="8" name="Slide Number Placeholder 5"/>
          <p:cNvSpPr>
            <a:spLocks noGrp="1"/>
          </p:cNvSpPr>
          <p:nvPr>
            <p:ph type="sldNum" sz="quarter" idx="12"/>
          </p:nvPr>
        </p:nvSpPr>
        <p:spPr>
          <a:xfrm>
            <a:off x="6553200" y="6356350"/>
            <a:ext cx="2133600" cy="365125"/>
          </a:xfrm>
          <a:prstGeom prst="rect">
            <a:avLst/>
          </a:prstGeom>
        </p:spPr>
        <p:txBody>
          <a:bodyPr/>
          <a:lstStyle>
            <a:lvl1pPr algn="r">
              <a:defRPr b="1">
                <a:solidFill>
                  <a:schemeClr val="bg1"/>
                </a:solidFill>
              </a:defRPr>
            </a:lvl1pPr>
          </a:lstStyle>
          <a:p>
            <a:fld id="{CCC9C0A8-FCB6-1241-B3F7-A650E06D7DC1}" type="slidenum">
              <a:rPr lang="en-US" smtClean="0"/>
              <a:pPr/>
              <a:t>‹#›</a:t>
            </a:fld>
            <a:endParaRPr lang="en-US"/>
          </a:p>
        </p:txBody>
      </p:sp>
      <p:pic>
        <p:nvPicPr>
          <p:cNvPr id="9" name="Picture 8"/>
          <p:cNvPicPr>
            <a:picLocks noChangeAspect="1"/>
          </p:cNvPicPr>
          <p:nvPr userDrawn="1"/>
        </p:nvPicPr>
        <p:blipFill>
          <a:blip r:embed="rId2"/>
          <a:stretch>
            <a:fillRect/>
          </a:stretch>
        </p:blipFill>
        <p:spPr>
          <a:xfrm>
            <a:off x="368300" y="6317581"/>
            <a:ext cx="8394700" cy="51713"/>
          </a:xfrm>
          <a:prstGeom prst="rect">
            <a:avLst/>
          </a:prstGeom>
        </p:spPr>
      </p:pic>
    </p:spTree>
    <p:extLst>
      <p:ext uri="{BB962C8B-B14F-4D97-AF65-F5344CB8AC3E}">
        <p14:creationId xmlns:p14="http://schemas.microsoft.com/office/powerpoint/2010/main" val="26463982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8906013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3"/>
          <p:cNvSpPr>
            <a:spLocks noGrp="1"/>
          </p:cNvSpPr>
          <p:nvPr>
            <p:ph type="dt" sz="half" idx="10"/>
          </p:nvPr>
        </p:nvSpPr>
        <p:spPr>
          <a:xfrm>
            <a:off x="2149307" y="6362822"/>
            <a:ext cx="2133600" cy="365125"/>
          </a:xfrm>
        </p:spPr>
        <p:txBody>
          <a:bodyPr/>
          <a:lstStyle>
            <a:lvl1pPr>
              <a:defRPr>
                <a:solidFill>
                  <a:schemeClr val="bg1"/>
                </a:solidFill>
              </a:defRPr>
            </a:lvl1pPr>
          </a:lstStyle>
          <a:p>
            <a:r>
              <a:rPr lang="en-US" smtClean="0"/>
              <a:t>8 April 2014</a:t>
            </a:r>
            <a:endParaRPr lang="en-US" dirty="0"/>
          </a:p>
        </p:txBody>
      </p:sp>
      <p:sp>
        <p:nvSpPr>
          <p:cNvPr id="9" name="Footer Placeholder 4"/>
          <p:cNvSpPr>
            <a:spLocks noGrp="1"/>
          </p:cNvSpPr>
          <p:nvPr>
            <p:ph type="ftr" sz="quarter" idx="11"/>
          </p:nvPr>
        </p:nvSpPr>
        <p:spPr>
          <a:xfrm>
            <a:off x="414867" y="6362822"/>
            <a:ext cx="2006600" cy="365125"/>
          </a:xfrm>
        </p:spPr>
        <p:txBody>
          <a:bodyPr/>
          <a:lstStyle>
            <a:lvl1pPr algn="l">
              <a:defRPr b="1">
                <a:solidFill>
                  <a:schemeClr val="bg1"/>
                </a:solidFill>
              </a:defRPr>
            </a:lvl1pPr>
          </a:lstStyle>
          <a:p>
            <a:r>
              <a:rPr lang="en-US" smtClean="0"/>
              <a:t>WorkSafe New Zealand</a:t>
            </a:r>
            <a:endParaRPr lang="en-US" dirty="0"/>
          </a:p>
        </p:txBody>
      </p:sp>
      <p:sp>
        <p:nvSpPr>
          <p:cNvPr id="10" name="Slide Number Placeholder 5"/>
          <p:cNvSpPr>
            <a:spLocks noGrp="1"/>
          </p:cNvSpPr>
          <p:nvPr>
            <p:ph type="sldNum" sz="quarter" idx="12"/>
          </p:nvPr>
        </p:nvSpPr>
        <p:spPr>
          <a:xfrm>
            <a:off x="6553200" y="6356350"/>
            <a:ext cx="2133600" cy="365125"/>
          </a:xfrm>
        </p:spPr>
        <p:txBody>
          <a:bodyPr/>
          <a:lstStyle>
            <a:lvl1pPr>
              <a:defRPr b="1">
                <a:solidFill>
                  <a:schemeClr val="bg1"/>
                </a:solidFill>
              </a:defRPr>
            </a:lvl1pPr>
          </a:lstStyle>
          <a:p>
            <a:fld id="{CCC9C0A8-FCB6-1241-B3F7-A650E06D7DC1}" type="slidenum">
              <a:rPr lang="en-US" smtClean="0"/>
              <a:pPr/>
              <a:t>‹#›</a:t>
            </a:fld>
            <a:endParaRPr lang="en-US" dirty="0"/>
          </a:p>
        </p:txBody>
      </p:sp>
      <p:pic>
        <p:nvPicPr>
          <p:cNvPr id="11" name="Picture 10"/>
          <p:cNvPicPr>
            <a:picLocks noChangeAspect="1"/>
          </p:cNvPicPr>
          <p:nvPr userDrawn="1"/>
        </p:nvPicPr>
        <p:blipFill>
          <a:blip r:embed="rId2"/>
          <a:stretch>
            <a:fillRect/>
          </a:stretch>
        </p:blipFill>
        <p:spPr>
          <a:xfrm>
            <a:off x="368300" y="6317581"/>
            <a:ext cx="8394700" cy="51713"/>
          </a:xfrm>
          <a:prstGeom prst="rect">
            <a:avLst/>
          </a:prstGeom>
        </p:spPr>
      </p:pic>
    </p:spTree>
    <p:extLst>
      <p:ext uri="{BB962C8B-B14F-4D97-AF65-F5344CB8AC3E}">
        <p14:creationId xmlns:p14="http://schemas.microsoft.com/office/powerpoint/2010/main" val="7798952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3"/>
          <p:cNvSpPr>
            <a:spLocks noGrp="1"/>
          </p:cNvSpPr>
          <p:nvPr>
            <p:ph type="dt" sz="half" idx="10"/>
          </p:nvPr>
        </p:nvSpPr>
        <p:spPr>
          <a:xfrm>
            <a:off x="2149307" y="6362822"/>
            <a:ext cx="2133600" cy="365125"/>
          </a:xfrm>
        </p:spPr>
        <p:txBody>
          <a:bodyPr/>
          <a:lstStyle>
            <a:lvl1pPr>
              <a:defRPr>
                <a:solidFill>
                  <a:schemeClr val="bg1"/>
                </a:solidFill>
              </a:defRPr>
            </a:lvl1pPr>
          </a:lstStyle>
          <a:p>
            <a:r>
              <a:rPr lang="en-US" smtClean="0"/>
              <a:t>8 April 2014</a:t>
            </a:r>
            <a:endParaRPr lang="en-US" dirty="0"/>
          </a:p>
        </p:txBody>
      </p:sp>
      <p:sp>
        <p:nvSpPr>
          <p:cNvPr id="9" name="Footer Placeholder 4"/>
          <p:cNvSpPr>
            <a:spLocks noGrp="1"/>
          </p:cNvSpPr>
          <p:nvPr>
            <p:ph type="ftr" sz="quarter" idx="11"/>
          </p:nvPr>
        </p:nvSpPr>
        <p:spPr>
          <a:xfrm>
            <a:off x="414867" y="6362822"/>
            <a:ext cx="2006600" cy="365125"/>
          </a:xfrm>
        </p:spPr>
        <p:txBody>
          <a:bodyPr/>
          <a:lstStyle>
            <a:lvl1pPr algn="l">
              <a:defRPr b="1">
                <a:solidFill>
                  <a:schemeClr val="bg1"/>
                </a:solidFill>
              </a:defRPr>
            </a:lvl1pPr>
          </a:lstStyle>
          <a:p>
            <a:r>
              <a:rPr lang="en-US" smtClean="0"/>
              <a:t>WorkSafe New Zealand</a:t>
            </a:r>
            <a:endParaRPr lang="en-US" dirty="0"/>
          </a:p>
        </p:txBody>
      </p:sp>
      <p:sp>
        <p:nvSpPr>
          <p:cNvPr id="10" name="Slide Number Placeholder 5"/>
          <p:cNvSpPr>
            <a:spLocks noGrp="1"/>
          </p:cNvSpPr>
          <p:nvPr>
            <p:ph type="sldNum" sz="quarter" idx="12"/>
          </p:nvPr>
        </p:nvSpPr>
        <p:spPr>
          <a:xfrm>
            <a:off x="6553200" y="6356350"/>
            <a:ext cx="2133600" cy="365125"/>
          </a:xfrm>
        </p:spPr>
        <p:txBody>
          <a:bodyPr/>
          <a:lstStyle>
            <a:lvl1pPr>
              <a:defRPr b="1">
                <a:solidFill>
                  <a:schemeClr val="bg1"/>
                </a:solidFill>
              </a:defRPr>
            </a:lvl1pPr>
          </a:lstStyle>
          <a:p>
            <a:fld id="{CCC9C0A8-FCB6-1241-B3F7-A650E06D7DC1}" type="slidenum">
              <a:rPr lang="en-US" smtClean="0"/>
              <a:pPr/>
              <a:t>‹#›</a:t>
            </a:fld>
            <a:endParaRPr lang="en-US" dirty="0"/>
          </a:p>
        </p:txBody>
      </p:sp>
      <p:pic>
        <p:nvPicPr>
          <p:cNvPr id="11" name="Picture 10"/>
          <p:cNvPicPr>
            <a:picLocks noChangeAspect="1"/>
          </p:cNvPicPr>
          <p:nvPr userDrawn="1"/>
        </p:nvPicPr>
        <p:blipFill>
          <a:blip r:embed="rId2"/>
          <a:stretch>
            <a:fillRect/>
          </a:stretch>
        </p:blipFill>
        <p:spPr>
          <a:xfrm>
            <a:off x="368300" y="6317581"/>
            <a:ext cx="8394700" cy="51713"/>
          </a:xfrm>
          <a:prstGeom prst="rect">
            <a:avLst/>
          </a:prstGeom>
        </p:spPr>
      </p:pic>
    </p:spTree>
    <p:extLst>
      <p:ext uri="{BB962C8B-B14F-4D97-AF65-F5344CB8AC3E}">
        <p14:creationId xmlns:p14="http://schemas.microsoft.com/office/powerpoint/2010/main" val="28647254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223230"/>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2149307" y="6362822"/>
            <a:ext cx="2133600" cy="365125"/>
          </a:xfrm>
          <a:prstGeom prst="rect">
            <a:avLst/>
          </a:prstGeom>
        </p:spPr>
        <p:txBody>
          <a:bodyPr/>
          <a:lstStyle>
            <a:lvl1pPr>
              <a:defRPr>
                <a:solidFill>
                  <a:schemeClr val="bg1"/>
                </a:solidFill>
              </a:defRPr>
            </a:lvl1pPr>
          </a:lstStyle>
          <a:p>
            <a:r>
              <a:rPr lang="en-US" smtClean="0"/>
              <a:t>8 April 2014</a:t>
            </a:r>
            <a:endParaRPr lang="en-US" dirty="0"/>
          </a:p>
        </p:txBody>
      </p:sp>
      <p:sp>
        <p:nvSpPr>
          <p:cNvPr id="5" name="Footer Placeholder 4"/>
          <p:cNvSpPr>
            <a:spLocks noGrp="1"/>
          </p:cNvSpPr>
          <p:nvPr>
            <p:ph type="ftr" sz="quarter" idx="11"/>
          </p:nvPr>
        </p:nvSpPr>
        <p:spPr>
          <a:xfrm>
            <a:off x="414867" y="6362822"/>
            <a:ext cx="2006600" cy="365125"/>
          </a:xfrm>
          <a:prstGeom prst="rect">
            <a:avLst/>
          </a:prstGeom>
        </p:spPr>
        <p:txBody>
          <a:bodyPr/>
          <a:lstStyle>
            <a:lvl1pPr algn="l">
              <a:defRPr b="1">
                <a:solidFill>
                  <a:schemeClr val="bg1"/>
                </a:solidFill>
              </a:defRPr>
            </a:lvl1pPr>
          </a:lstStyle>
          <a:p>
            <a:r>
              <a:rPr lang="en-US" smtClean="0"/>
              <a:t>WorkSafe New Zealand</a:t>
            </a:r>
            <a:endParaRPr lang="en-US" dirty="0"/>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lvl1pPr algn="r">
              <a:defRPr b="1">
                <a:solidFill>
                  <a:schemeClr val="bg1"/>
                </a:solidFill>
              </a:defRPr>
            </a:lvl1pPr>
          </a:lstStyle>
          <a:p>
            <a:fld id="{CCC9C0A8-FCB6-1241-B3F7-A650E06D7DC1}" type="slidenum">
              <a:rPr lang="en-US" smtClean="0"/>
              <a:pPr/>
              <a:t>‹#›</a:t>
            </a:fld>
            <a:endParaRPr lang="en-US"/>
          </a:p>
        </p:txBody>
      </p:sp>
      <p:pic>
        <p:nvPicPr>
          <p:cNvPr id="9" name="Picture 8"/>
          <p:cNvPicPr>
            <a:picLocks noChangeAspect="1"/>
          </p:cNvPicPr>
          <p:nvPr userDrawn="1"/>
        </p:nvPicPr>
        <p:blipFill>
          <a:blip r:embed="rId2"/>
          <a:stretch>
            <a:fillRect/>
          </a:stretch>
        </p:blipFill>
        <p:spPr>
          <a:xfrm>
            <a:off x="368300" y="6317581"/>
            <a:ext cx="8394700" cy="51713"/>
          </a:xfrm>
          <a:prstGeom prst="rect">
            <a:avLst/>
          </a:prstGeom>
        </p:spPr>
      </p:pic>
      <p:sp>
        <p:nvSpPr>
          <p:cNvPr id="11" name="Title 1"/>
          <p:cNvSpPr>
            <a:spLocks noGrp="1"/>
          </p:cNvSpPr>
          <p:nvPr>
            <p:ph type="title"/>
          </p:nvPr>
        </p:nvSpPr>
        <p:spPr>
          <a:xfrm>
            <a:off x="457200" y="267206"/>
            <a:ext cx="5486400" cy="1143000"/>
          </a:xfrm>
        </p:spPr>
        <p:txBody>
          <a:bodyPr anchor="t" anchorCtr="0">
            <a:noAutofit/>
          </a:bodyPr>
          <a:lstStyle>
            <a:lvl1pPr>
              <a:defRPr sz="2400" cap="all" baseline="0"/>
            </a:lvl1pPr>
          </a:lstStyle>
          <a:p>
            <a:r>
              <a:rPr lang="en-AU" dirty="0" smtClean="0"/>
              <a:t>Click to edit Master title style</a:t>
            </a:r>
            <a:endParaRPr lang="en-US" dirty="0"/>
          </a:p>
        </p:txBody>
      </p:sp>
      <p:sp>
        <p:nvSpPr>
          <p:cNvPr id="12" name="Content Placeholder 2"/>
          <p:cNvSpPr>
            <a:spLocks noGrp="1"/>
          </p:cNvSpPr>
          <p:nvPr>
            <p:ph idx="1"/>
          </p:nvPr>
        </p:nvSpPr>
        <p:spPr>
          <a:xfrm>
            <a:off x="914400" y="1470528"/>
            <a:ext cx="7772400" cy="4525963"/>
          </a:xfrm>
        </p:spPr>
        <p:txBody>
          <a:bodyPr>
            <a:normAutofit/>
          </a:bodyPr>
          <a:lstStyle>
            <a:lvl1pPr>
              <a:defRPr sz="3600"/>
            </a:lvl1pPr>
            <a:lvl2pPr>
              <a:defRPr sz="3600"/>
            </a:lvl2pPr>
            <a:lvl3pPr>
              <a:defRPr sz="3600"/>
            </a:lvl3pPr>
            <a:lvl4pPr>
              <a:defRPr sz="3600"/>
            </a:lvl4pPr>
            <a:lvl5pPr>
              <a:defRPr sz="3600"/>
            </a:lvl5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Tree>
    <p:extLst>
      <p:ext uri="{BB962C8B-B14F-4D97-AF65-F5344CB8AC3E}">
        <p14:creationId xmlns:p14="http://schemas.microsoft.com/office/powerpoint/2010/main" val="1701877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Content">
    <p:bg>
      <p:bgPr>
        <a:solidFill>
          <a:srgbClr val="223230"/>
        </a:solidFill>
        <a:effectLst/>
      </p:bgPr>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4038600" cy="4525963"/>
          </a:xfrm>
        </p:spPr>
        <p:txBody>
          <a:bodyPr>
            <a:noAutofit/>
          </a:bodyPr>
          <a:lstStyle>
            <a:lvl1pPr>
              <a:defRPr sz="3600"/>
            </a:lvl1pPr>
            <a:lvl2pPr>
              <a:defRPr sz="3600"/>
            </a:lvl2pPr>
            <a:lvl3pPr>
              <a:defRPr sz="3600"/>
            </a:lvl3pPr>
            <a:lvl4pPr>
              <a:defRPr sz="3600"/>
            </a:lvl4pPr>
            <a:lvl5pPr>
              <a:defRPr sz="3600"/>
            </a:lvl5pPr>
            <a:lvl6pPr>
              <a:defRPr sz="1800"/>
            </a:lvl6pPr>
            <a:lvl7pPr>
              <a:defRPr sz="1800"/>
            </a:lvl7pPr>
            <a:lvl8pPr>
              <a:defRPr sz="1800"/>
            </a:lvl8pPr>
            <a:lvl9pPr>
              <a:defRPr sz="1800"/>
            </a:lvl9pPr>
          </a:lstStyle>
          <a:p>
            <a:pPr lvl="0"/>
            <a:r>
              <a:rPr lang="en-AU" dirty="0" smtClean="0"/>
              <a:t>Click to edit Master text styles</a:t>
            </a:r>
          </a:p>
          <a:p>
            <a:pPr lvl="1"/>
            <a:r>
              <a:rPr lang="en-AU" dirty="0" smtClean="0"/>
              <a:t>Second level</a:t>
            </a:r>
          </a:p>
          <a:p>
            <a:pPr lvl="2"/>
            <a:r>
              <a:rPr lang="en-AU" dirty="0" smtClean="0"/>
              <a:t>Third level</a:t>
            </a:r>
          </a:p>
          <a:p>
            <a:pPr lvl="3"/>
            <a:r>
              <a:rPr lang="en-AU" dirty="0" smtClean="0"/>
              <a:t>Fourth level</a:t>
            </a:r>
          </a:p>
          <a:p>
            <a:pPr lvl="4"/>
            <a:r>
              <a:rPr lang="en-AU" dirty="0" smtClean="0"/>
              <a:t>Fifth level</a:t>
            </a:r>
            <a:endParaRPr lang="en-US" dirty="0"/>
          </a:p>
        </p:txBody>
      </p:sp>
      <p:sp>
        <p:nvSpPr>
          <p:cNvPr id="4" name="Content Placeholder 3"/>
          <p:cNvSpPr>
            <a:spLocks noGrp="1"/>
          </p:cNvSpPr>
          <p:nvPr>
            <p:ph sz="half" idx="2"/>
          </p:nvPr>
        </p:nvSpPr>
        <p:spPr>
          <a:xfrm>
            <a:off x="4648200" y="1600200"/>
            <a:ext cx="4038600" cy="4525963"/>
          </a:xfrm>
        </p:spPr>
        <p:txBody>
          <a:bodyPr>
            <a:noAutofit/>
          </a:bodyPr>
          <a:lstStyle>
            <a:lvl1pPr>
              <a:defRPr sz="2800" b="0"/>
            </a:lvl1pPr>
            <a:lvl2pPr>
              <a:defRPr sz="2800" b="0"/>
            </a:lvl2pPr>
            <a:lvl3pPr>
              <a:defRPr sz="2800" b="0"/>
            </a:lvl3pPr>
            <a:lvl4pPr>
              <a:defRPr sz="2800" b="0"/>
            </a:lvl4pPr>
            <a:lvl5pPr>
              <a:defRPr sz="2800" b="0"/>
            </a:lvl5pPr>
            <a:lvl6pPr>
              <a:defRPr sz="1800"/>
            </a:lvl6pPr>
            <a:lvl7pPr>
              <a:defRPr sz="1800"/>
            </a:lvl7pPr>
            <a:lvl8pPr>
              <a:defRPr sz="1800"/>
            </a:lvl8pPr>
            <a:lvl9pPr>
              <a:defRPr sz="1800"/>
            </a:lvl9pPr>
          </a:lstStyle>
          <a:p>
            <a:pPr lvl="0"/>
            <a:r>
              <a:rPr lang="en-AU" dirty="0" smtClean="0"/>
              <a:t>Click to edit Master text styles</a:t>
            </a:r>
          </a:p>
          <a:p>
            <a:pPr lvl="1"/>
            <a:r>
              <a:rPr lang="en-AU" dirty="0" smtClean="0"/>
              <a:t>Second level</a:t>
            </a:r>
          </a:p>
          <a:p>
            <a:pPr lvl="2"/>
            <a:r>
              <a:rPr lang="en-AU" dirty="0" smtClean="0"/>
              <a:t>Third level</a:t>
            </a:r>
          </a:p>
          <a:p>
            <a:pPr lvl="3"/>
            <a:r>
              <a:rPr lang="en-AU" dirty="0" smtClean="0"/>
              <a:t>Fourth level</a:t>
            </a:r>
          </a:p>
          <a:p>
            <a:pPr lvl="4"/>
            <a:r>
              <a:rPr lang="en-AU" dirty="0" smtClean="0"/>
              <a:t>Fifth level</a:t>
            </a:r>
            <a:endParaRPr lang="en-US" dirty="0"/>
          </a:p>
        </p:txBody>
      </p:sp>
      <p:sp>
        <p:nvSpPr>
          <p:cNvPr id="8" name="Title 1"/>
          <p:cNvSpPr>
            <a:spLocks noGrp="1"/>
          </p:cNvSpPr>
          <p:nvPr>
            <p:ph type="title"/>
          </p:nvPr>
        </p:nvSpPr>
        <p:spPr>
          <a:xfrm>
            <a:off x="457200" y="267206"/>
            <a:ext cx="5486400" cy="1143000"/>
          </a:xfrm>
        </p:spPr>
        <p:txBody>
          <a:bodyPr anchor="t" anchorCtr="0">
            <a:normAutofit/>
          </a:bodyPr>
          <a:lstStyle>
            <a:lvl1pPr>
              <a:defRPr sz="2400" cap="all" baseline="0"/>
            </a:lvl1pPr>
          </a:lstStyle>
          <a:p>
            <a:r>
              <a:rPr lang="en-AU" dirty="0" smtClean="0"/>
              <a:t>Click to edit Master title style</a:t>
            </a:r>
            <a:endParaRPr lang="en-US" dirty="0"/>
          </a:p>
        </p:txBody>
      </p:sp>
      <p:sp>
        <p:nvSpPr>
          <p:cNvPr id="9" name="Date Placeholder 3"/>
          <p:cNvSpPr>
            <a:spLocks noGrp="1"/>
          </p:cNvSpPr>
          <p:nvPr>
            <p:ph type="dt" sz="half" idx="10"/>
          </p:nvPr>
        </p:nvSpPr>
        <p:spPr>
          <a:xfrm>
            <a:off x="2149307" y="6362822"/>
            <a:ext cx="2133600" cy="365125"/>
          </a:xfrm>
          <a:prstGeom prst="rect">
            <a:avLst/>
          </a:prstGeom>
        </p:spPr>
        <p:txBody>
          <a:bodyPr/>
          <a:lstStyle>
            <a:lvl1pPr>
              <a:defRPr>
                <a:solidFill>
                  <a:schemeClr val="bg1"/>
                </a:solidFill>
              </a:defRPr>
            </a:lvl1pPr>
          </a:lstStyle>
          <a:p>
            <a:r>
              <a:rPr lang="en-US" smtClean="0"/>
              <a:t>8 April 2014</a:t>
            </a:r>
            <a:endParaRPr lang="en-US" dirty="0"/>
          </a:p>
        </p:txBody>
      </p:sp>
      <p:sp>
        <p:nvSpPr>
          <p:cNvPr id="10" name="Footer Placeholder 4"/>
          <p:cNvSpPr>
            <a:spLocks noGrp="1"/>
          </p:cNvSpPr>
          <p:nvPr>
            <p:ph type="ftr" sz="quarter" idx="11"/>
          </p:nvPr>
        </p:nvSpPr>
        <p:spPr>
          <a:xfrm>
            <a:off x="414867" y="6362822"/>
            <a:ext cx="2006600" cy="365125"/>
          </a:xfrm>
          <a:prstGeom prst="rect">
            <a:avLst/>
          </a:prstGeom>
        </p:spPr>
        <p:txBody>
          <a:bodyPr/>
          <a:lstStyle>
            <a:lvl1pPr algn="l">
              <a:defRPr b="1">
                <a:solidFill>
                  <a:schemeClr val="bg1"/>
                </a:solidFill>
              </a:defRPr>
            </a:lvl1pPr>
          </a:lstStyle>
          <a:p>
            <a:r>
              <a:rPr lang="en-US" smtClean="0"/>
              <a:t>WorkSafe New Zealand</a:t>
            </a:r>
            <a:endParaRPr lang="en-US" dirty="0"/>
          </a:p>
        </p:txBody>
      </p:sp>
      <p:sp>
        <p:nvSpPr>
          <p:cNvPr id="11" name="Slide Number Placeholder 5"/>
          <p:cNvSpPr>
            <a:spLocks noGrp="1"/>
          </p:cNvSpPr>
          <p:nvPr>
            <p:ph type="sldNum" sz="quarter" idx="12"/>
          </p:nvPr>
        </p:nvSpPr>
        <p:spPr>
          <a:xfrm>
            <a:off x="6553200" y="6356350"/>
            <a:ext cx="2133600" cy="365125"/>
          </a:xfrm>
          <a:prstGeom prst="rect">
            <a:avLst/>
          </a:prstGeom>
        </p:spPr>
        <p:txBody>
          <a:bodyPr/>
          <a:lstStyle>
            <a:lvl1pPr algn="r">
              <a:defRPr b="1">
                <a:solidFill>
                  <a:schemeClr val="bg1"/>
                </a:solidFill>
              </a:defRPr>
            </a:lvl1pPr>
          </a:lstStyle>
          <a:p>
            <a:fld id="{CCC9C0A8-FCB6-1241-B3F7-A650E06D7DC1}" type="slidenum">
              <a:rPr lang="en-US" smtClean="0"/>
              <a:pPr/>
              <a:t>‹#›</a:t>
            </a:fld>
            <a:endParaRPr lang="en-US" dirty="0"/>
          </a:p>
        </p:txBody>
      </p:sp>
      <p:pic>
        <p:nvPicPr>
          <p:cNvPr id="12" name="Picture 11"/>
          <p:cNvPicPr>
            <a:picLocks noChangeAspect="1"/>
          </p:cNvPicPr>
          <p:nvPr userDrawn="1"/>
        </p:nvPicPr>
        <p:blipFill>
          <a:blip r:embed="rId2"/>
          <a:stretch>
            <a:fillRect/>
          </a:stretch>
        </p:blipFill>
        <p:spPr>
          <a:xfrm>
            <a:off x="368300" y="6317581"/>
            <a:ext cx="8394700" cy="51713"/>
          </a:xfrm>
          <a:prstGeom prst="rect">
            <a:avLst/>
          </a:prstGeom>
        </p:spPr>
      </p:pic>
    </p:spTree>
    <p:extLst>
      <p:ext uri="{BB962C8B-B14F-4D97-AF65-F5344CB8AC3E}">
        <p14:creationId xmlns:p14="http://schemas.microsoft.com/office/powerpoint/2010/main" val="23546186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bg>
      <p:bgPr>
        <a:solidFill>
          <a:srgbClr val="22323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smtClean="0"/>
              <a:t>Click to edit Master title style</a:t>
            </a:r>
            <a:endParaRPr lang="en-US"/>
          </a:p>
        </p:txBody>
      </p:sp>
      <p:sp>
        <p:nvSpPr>
          <p:cNvPr id="6" name="Date Placeholder 3"/>
          <p:cNvSpPr>
            <a:spLocks noGrp="1"/>
          </p:cNvSpPr>
          <p:nvPr>
            <p:ph type="dt" sz="half" idx="10"/>
          </p:nvPr>
        </p:nvSpPr>
        <p:spPr>
          <a:xfrm>
            <a:off x="2149307" y="6362822"/>
            <a:ext cx="2133600" cy="365125"/>
          </a:xfrm>
          <a:prstGeom prst="rect">
            <a:avLst/>
          </a:prstGeom>
        </p:spPr>
        <p:txBody>
          <a:bodyPr/>
          <a:lstStyle>
            <a:lvl1pPr>
              <a:defRPr>
                <a:solidFill>
                  <a:schemeClr val="bg1"/>
                </a:solidFill>
              </a:defRPr>
            </a:lvl1pPr>
          </a:lstStyle>
          <a:p>
            <a:r>
              <a:rPr lang="en-US" smtClean="0"/>
              <a:t>8 April 2014</a:t>
            </a:r>
            <a:endParaRPr lang="en-US" dirty="0"/>
          </a:p>
        </p:txBody>
      </p:sp>
      <p:sp>
        <p:nvSpPr>
          <p:cNvPr id="7" name="Footer Placeholder 4"/>
          <p:cNvSpPr>
            <a:spLocks noGrp="1"/>
          </p:cNvSpPr>
          <p:nvPr>
            <p:ph type="ftr" sz="quarter" idx="11"/>
          </p:nvPr>
        </p:nvSpPr>
        <p:spPr>
          <a:xfrm>
            <a:off x="414867" y="6362822"/>
            <a:ext cx="2006600" cy="365125"/>
          </a:xfrm>
          <a:prstGeom prst="rect">
            <a:avLst/>
          </a:prstGeom>
        </p:spPr>
        <p:txBody>
          <a:bodyPr/>
          <a:lstStyle>
            <a:lvl1pPr algn="l">
              <a:defRPr b="1">
                <a:solidFill>
                  <a:schemeClr val="bg1"/>
                </a:solidFill>
              </a:defRPr>
            </a:lvl1pPr>
          </a:lstStyle>
          <a:p>
            <a:r>
              <a:rPr lang="en-US" smtClean="0"/>
              <a:t>WorkSafe New Zealand</a:t>
            </a:r>
            <a:endParaRPr lang="en-US" dirty="0"/>
          </a:p>
        </p:txBody>
      </p:sp>
      <p:sp>
        <p:nvSpPr>
          <p:cNvPr id="8" name="Slide Number Placeholder 5"/>
          <p:cNvSpPr>
            <a:spLocks noGrp="1"/>
          </p:cNvSpPr>
          <p:nvPr>
            <p:ph type="sldNum" sz="quarter" idx="12"/>
          </p:nvPr>
        </p:nvSpPr>
        <p:spPr>
          <a:xfrm>
            <a:off x="6553200" y="6356350"/>
            <a:ext cx="2133600" cy="365125"/>
          </a:xfrm>
          <a:prstGeom prst="rect">
            <a:avLst/>
          </a:prstGeom>
        </p:spPr>
        <p:txBody>
          <a:bodyPr/>
          <a:lstStyle>
            <a:lvl1pPr algn="r">
              <a:defRPr b="1">
                <a:solidFill>
                  <a:schemeClr val="bg1"/>
                </a:solidFill>
              </a:defRPr>
            </a:lvl1pPr>
          </a:lstStyle>
          <a:p>
            <a:fld id="{CCC9C0A8-FCB6-1241-B3F7-A650E06D7DC1}" type="slidenum">
              <a:rPr lang="en-US" smtClean="0"/>
              <a:pPr/>
              <a:t>‹#›</a:t>
            </a:fld>
            <a:endParaRPr lang="en-US"/>
          </a:p>
        </p:txBody>
      </p:sp>
      <p:pic>
        <p:nvPicPr>
          <p:cNvPr id="9" name="Picture 8"/>
          <p:cNvPicPr>
            <a:picLocks noChangeAspect="1"/>
          </p:cNvPicPr>
          <p:nvPr userDrawn="1"/>
        </p:nvPicPr>
        <p:blipFill>
          <a:blip r:embed="rId2"/>
          <a:stretch>
            <a:fillRect/>
          </a:stretch>
        </p:blipFill>
        <p:spPr>
          <a:xfrm>
            <a:off x="368300" y="6317581"/>
            <a:ext cx="8394700" cy="51713"/>
          </a:xfrm>
          <a:prstGeom prst="rect">
            <a:avLst/>
          </a:prstGeom>
        </p:spPr>
      </p:pic>
    </p:spTree>
    <p:extLst>
      <p:ext uri="{BB962C8B-B14F-4D97-AF65-F5344CB8AC3E}">
        <p14:creationId xmlns:p14="http://schemas.microsoft.com/office/powerpoint/2010/main" val="8024434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bg>
      <p:bgPr>
        <a:solidFill>
          <a:srgbClr val="223230"/>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540777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bg>
      <p:bgPr>
        <a:solidFill>
          <a:srgbClr val="22323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AU"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AU" smtClean="0"/>
              <a:t>Click to edit Master text styles</a:t>
            </a:r>
          </a:p>
          <a:p>
            <a:pPr lvl="1"/>
            <a:r>
              <a:rPr lang="en-AU" smtClean="0"/>
              <a:t>Second level</a:t>
            </a:r>
          </a:p>
          <a:p>
            <a:pPr lvl="2"/>
            <a:r>
              <a:rPr lang="en-AU" smtClean="0"/>
              <a:t>Third level</a:t>
            </a:r>
          </a:p>
          <a:p>
            <a:pPr lvl="3"/>
            <a:r>
              <a:rPr lang="en-AU" smtClean="0"/>
              <a:t>Fourth level</a:t>
            </a:r>
          </a:p>
          <a:p>
            <a:pPr lvl="4"/>
            <a:r>
              <a:rPr lang="en-AU"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
        <p:nvSpPr>
          <p:cNvPr id="8" name="Date Placeholder 3"/>
          <p:cNvSpPr>
            <a:spLocks noGrp="1"/>
          </p:cNvSpPr>
          <p:nvPr>
            <p:ph type="dt" sz="half" idx="10"/>
          </p:nvPr>
        </p:nvSpPr>
        <p:spPr>
          <a:xfrm>
            <a:off x="2149307" y="6362822"/>
            <a:ext cx="2133600" cy="365125"/>
          </a:xfrm>
        </p:spPr>
        <p:txBody>
          <a:bodyPr/>
          <a:lstStyle>
            <a:lvl1pPr>
              <a:defRPr>
                <a:solidFill>
                  <a:schemeClr val="bg1"/>
                </a:solidFill>
              </a:defRPr>
            </a:lvl1pPr>
          </a:lstStyle>
          <a:p>
            <a:r>
              <a:rPr lang="en-US" smtClean="0"/>
              <a:t>8 April 2014</a:t>
            </a:r>
            <a:endParaRPr lang="en-US" dirty="0"/>
          </a:p>
        </p:txBody>
      </p:sp>
      <p:sp>
        <p:nvSpPr>
          <p:cNvPr id="9" name="Footer Placeholder 4"/>
          <p:cNvSpPr>
            <a:spLocks noGrp="1"/>
          </p:cNvSpPr>
          <p:nvPr>
            <p:ph type="ftr" sz="quarter" idx="11"/>
          </p:nvPr>
        </p:nvSpPr>
        <p:spPr>
          <a:xfrm>
            <a:off x="414867" y="6362822"/>
            <a:ext cx="2006600" cy="365125"/>
          </a:xfrm>
        </p:spPr>
        <p:txBody>
          <a:bodyPr/>
          <a:lstStyle>
            <a:lvl1pPr algn="l">
              <a:defRPr b="1">
                <a:solidFill>
                  <a:schemeClr val="bg1"/>
                </a:solidFill>
              </a:defRPr>
            </a:lvl1pPr>
          </a:lstStyle>
          <a:p>
            <a:r>
              <a:rPr lang="en-US" smtClean="0"/>
              <a:t>WorkSafe New Zealand</a:t>
            </a:r>
            <a:endParaRPr lang="en-US" dirty="0"/>
          </a:p>
        </p:txBody>
      </p:sp>
      <p:sp>
        <p:nvSpPr>
          <p:cNvPr id="10" name="Slide Number Placeholder 5"/>
          <p:cNvSpPr>
            <a:spLocks noGrp="1"/>
          </p:cNvSpPr>
          <p:nvPr>
            <p:ph type="sldNum" sz="quarter" idx="12"/>
          </p:nvPr>
        </p:nvSpPr>
        <p:spPr>
          <a:xfrm>
            <a:off x="6553200" y="6356350"/>
            <a:ext cx="2133600" cy="365125"/>
          </a:xfrm>
        </p:spPr>
        <p:txBody>
          <a:bodyPr/>
          <a:lstStyle>
            <a:lvl1pPr>
              <a:defRPr b="1">
                <a:solidFill>
                  <a:schemeClr val="bg1"/>
                </a:solidFill>
              </a:defRPr>
            </a:lvl1pPr>
          </a:lstStyle>
          <a:p>
            <a:fld id="{CCC9C0A8-FCB6-1241-B3F7-A650E06D7DC1}" type="slidenum">
              <a:rPr lang="en-US" smtClean="0"/>
              <a:pPr/>
              <a:t>‹#›</a:t>
            </a:fld>
            <a:endParaRPr lang="en-US" dirty="0"/>
          </a:p>
        </p:txBody>
      </p:sp>
      <p:pic>
        <p:nvPicPr>
          <p:cNvPr id="11" name="Picture 10"/>
          <p:cNvPicPr>
            <a:picLocks noChangeAspect="1"/>
          </p:cNvPicPr>
          <p:nvPr userDrawn="1"/>
        </p:nvPicPr>
        <p:blipFill>
          <a:blip r:embed="rId2"/>
          <a:stretch>
            <a:fillRect/>
          </a:stretch>
        </p:blipFill>
        <p:spPr>
          <a:xfrm>
            <a:off x="368300" y="6317581"/>
            <a:ext cx="8394700" cy="51713"/>
          </a:xfrm>
          <a:prstGeom prst="rect">
            <a:avLst/>
          </a:prstGeom>
        </p:spPr>
      </p:pic>
    </p:spTree>
    <p:extLst>
      <p:ext uri="{BB962C8B-B14F-4D97-AF65-F5344CB8AC3E}">
        <p14:creationId xmlns:p14="http://schemas.microsoft.com/office/powerpoint/2010/main" val="29543391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rgbClr val="22323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AU"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AU" smtClean="0"/>
              <a:t>Click to edit Master text styles</a:t>
            </a:r>
          </a:p>
        </p:txBody>
      </p:sp>
      <p:sp>
        <p:nvSpPr>
          <p:cNvPr id="8" name="Date Placeholder 3"/>
          <p:cNvSpPr>
            <a:spLocks noGrp="1"/>
          </p:cNvSpPr>
          <p:nvPr>
            <p:ph type="dt" sz="half" idx="10"/>
          </p:nvPr>
        </p:nvSpPr>
        <p:spPr>
          <a:xfrm>
            <a:off x="2149307" y="6362822"/>
            <a:ext cx="2133600" cy="365125"/>
          </a:xfrm>
        </p:spPr>
        <p:txBody>
          <a:bodyPr/>
          <a:lstStyle>
            <a:lvl1pPr>
              <a:defRPr>
                <a:solidFill>
                  <a:schemeClr val="bg1"/>
                </a:solidFill>
              </a:defRPr>
            </a:lvl1pPr>
          </a:lstStyle>
          <a:p>
            <a:r>
              <a:rPr lang="en-US" smtClean="0"/>
              <a:t>8 April 2014</a:t>
            </a:r>
            <a:endParaRPr lang="en-US" dirty="0"/>
          </a:p>
        </p:txBody>
      </p:sp>
      <p:sp>
        <p:nvSpPr>
          <p:cNvPr id="9" name="Footer Placeholder 4"/>
          <p:cNvSpPr>
            <a:spLocks noGrp="1"/>
          </p:cNvSpPr>
          <p:nvPr>
            <p:ph type="ftr" sz="quarter" idx="11"/>
          </p:nvPr>
        </p:nvSpPr>
        <p:spPr>
          <a:xfrm>
            <a:off x="414867" y="6362822"/>
            <a:ext cx="2006600" cy="365125"/>
          </a:xfrm>
        </p:spPr>
        <p:txBody>
          <a:bodyPr/>
          <a:lstStyle>
            <a:lvl1pPr algn="l">
              <a:defRPr b="1">
                <a:solidFill>
                  <a:schemeClr val="bg1"/>
                </a:solidFill>
              </a:defRPr>
            </a:lvl1pPr>
          </a:lstStyle>
          <a:p>
            <a:r>
              <a:rPr lang="en-US" smtClean="0"/>
              <a:t>WorkSafe New Zealand</a:t>
            </a:r>
            <a:endParaRPr lang="en-US" dirty="0"/>
          </a:p>
        </p:txBody>
      </p:sp>
      <p:sp>
        <p:nvSpPr>
          <p:cNvPr id="10" name="Slide Number Placeholder 5"/>
          <p:cNvSpPr>
            <a:spLocks noGrp="1"/>
          </p:cNvSpPr>
          <p:nvPr>
            <p:ph type="sldNum" sz="quarter" idx="12"/>
          </p:nvPr>
        </p:nvSpPr>
        <p:spPr>
          <a:xfrm>
            <a:off x="6553200" y="6356350"/>
            <a:ext cx="2133600" cy="365125"/>
          </a:xfrm>
        </p:spPr>
        <p:txBody>
          <a:bodyPr/>
          <a:lstStyle>
            <a:lvl1pPr>
              <a:defRPr b="1">
                <a:solidFill>
                  <a:schemeClr val="bg1"/>
                </a:solidFill>
              </a:defRPr>
            </a:lvl1pPr>
          </a:lstStyle>
          <a:p>
            <a:fld id="{CCC9C0A8-FCB6-1241-B3F7-A650E06D7DC1}" type="slidenum">
              <a:rPr lang="en-US" smtClean="0"/>
              <a:pPr/>
              <a:t>‹#›</a:t>
            </a:fld>
            <a:endParaRPr lang="en-US" dirty="0"/>
          </a:p>
        </p:txBody>
      </p:sp>
      <p:pic>
        <p:nvPicPr>
          <p:cNvPr id="11" name="Picture 10"/>
          <p:cNvPicPr>
            <a:picLocks noChangeAspect="1"/>
          </p:cNvPicPr>
          <p:nvPr userDrawn="1"/>
        </p:nvPicPr>
        <p:blipFill>
          <a:blip r:embed="rId2"/>
          <a:stretch>
            <a:fillRect/>
          </a:stretch>
        </p:blipFill>
        <p:spPr>
          <a:xfrm>
            <a:off x="368300" y="6317581"/>
            <a:ext cx="8394700" cy="51713"/>
          </a:xfrm>
          <a:prstGeom prst="rect">
            <a:avLst/>
          </a:prstGeom>
        </p:spPr>
      </p:pic>
    </p:spTree>
    <p:extLst>
      <p:ext uri="{BB962C8B-B14F-4D97-AF65-F5344CB8AC3E}">
        <p14:creationId xmlns:p14="http://schemas.microsoft.com/office/powerpoint/2010/main" val="33413496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1.xml"/><Relationship Id="rId7" Type="http://schemas.openxmlformats.org/officeDocument/2006/relationships/theme" Target="../theme/theme2.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4"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BE0D3"/>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Date Placeholder 3"/>
          <p:cNvSpPr>
            <a:spLocks noGrp="1"/>
          </p:cNvSpPr>
          <p:nvPr>
            <p:ph type="dt" sz="half" idx="2"/>
          </p:nvPr>
        </p:nvSpPr>
        <p:spPr>
          <a:xfrm>
            <a:off x="2149307" y="6362822"/>
            <a:ext cx="2133600" cy="365125"/>
          </a:xfrm>
          <a:prstGeom prst="rect">
            <a:avLst/>
          </a:prstGeom>
        </p:spPr>
        <p:txBody>
          <a:bodyPr/>
          <a:lstStyle>
            <a:lvl1pPr>
              <a:defRPr sz="1200">
                <a:solidFill>
                  <a:schemeClr val="bg1"/>
                </a:solidFill>
              </a:defRPr>
            </a:lvl1pPr>
          </a:lstStyle>
          <a:p>
            <a:r>
              <a:rPr lang="en-US" smtClean="0"/>
              <a:t>8 April 2014</a:t>
            </a:r>
            <a:endParaRPr lang="en-US" dirty="0"/>
          </a:p>
        </p:txBody>
      </p:sp>
      <p:sp>
        <p:nvSpPr>
          <p:cNvPr id="12" name="Footer Placeholder 4"/>
          <p:cNvSpPr>
            <a:spLocks noGrp="1"/>
          </p:cNvSpPr>
          <p:nvPr>
            <p:ph type="ftr" sz="quarter" idx="3"/>
          </p:nvPr>
        </p:nvSpPr>
        <p:spPr>
          <a:xfrm>
            <a:off x="414867" y="6362822"/>
            <a:ext cx="2006600" cy="365125"/>
          </a:xfrm>
          <a:prstGeom prst="rect">
            <a:avLst/>
          </a:prstGeom>
        </p:spPr>
        <p:txBody>
          <a:bodyPr/>
          <a:lstStyle>
            <a:lvl1pPr algn="l">
              <a:defRPr sz="1200" b="1">
                <a:solidFill>
                  <a:schemeClr val="bg1"/>
                </a:solidFill>
              </a:defRPr>
            </a:lvl1pPr>
          </a:lstStyle>
          <a:p>
            <a:r>
              <a:rPr lang="en-US" smtClean="0"/>
              <a:t>WorkSafe New Zealand</a:t>
            </a:r>
            <a:endParaRPr lang="en-US" dirty="0"/>
          </a:p>
        </p:txBody>
      </p:sp>
      <p:sp>
        <p:nvSpPr>
          <p:cNvPr id="13" name="Slide Number Placeholder 5"/>
          <p:cNvSpPr>
            <a:spLocks noGrp="1"/>
          </p:cNvSpPr>
          <p:nvPr>
            <p:ph type="sldNum" sz="quarter" idx="4"/>
          </p:nvPr>
        </p:nvSpPr>
        <p:spPr>
          <a:xfrm>
            <a:off x="6553200" y="6356350"/>
            <a:ext cx="2133600" cy="365125"/>
          </a:xfrm>
          <a:prstGeom prst="rect">
            <a:avLst/>
          </a:prstGeom>
        </p:spPr>
        <p:txBody>
          <a:bodyPr/>
          <a:lstStyle>
            <a:lvl1pPr>
              <a:defRPr sz="1200" b="1">
                <a:solidFill>
                  <a:schemeClr val="bg1"/>
                </a:solidFill>
              </a:defRPr>
            </a:lvl1pPr>
          </a:lstStyle>
          <a:p>
            <a:pPr algn="r"/>
            <a:fld id="{CCC9C0A8-FCB6-1241-B3F7-A650E06D7DC1}" type="slidenum">
              <a:rPr lang="en-US" smtClean="0"/>
              <a:pPr algn="r"/>
              <a:t>‹#›</a:t>
            </a:fld>
            <a:endParaRPr lang="en-US" dirty="0"/>
          </a:p>
        </p:txBody>
      </p:sp>
    </p:spTree>
    <p:extLst>
      <p:ext uri="{BB962C8B-B14F-4D97-AF65-F5344CB8AC3E}">
        <p14:creationId xmlns:p14="http://schemas.microsoft.com/office/powerpoint/2010/main" val="3180478336"/>
      </p:ext>
    </p:extLst>
  </p:cSld>
  <p:clrMap bg1="lt1" tx1="dk1" bg2="lt2" tx2="dk2" accent1="accent1" accent2="accent2" accent3="accent3" accent4="accent4" accent5="accent5" accent6="accent6" hlink="hlink" folHlink="folHlink"/>
  <p:sldLayoutIdLst>
    <p:sldLayoutId id="2147483649" r:id="rId1"/>
    <p:sldLayoutId id="2147483667" r:id="rId2"/>
    <p:sldLayoutId id="2147483650" r:id="rId3"/>
    <p:sldLayoutId id="2147483652" r:id="rId4"/>
    <p:sldLayoutId id="2147483654" r:id="rId5"/>
    <p:sldLayoutId id="2147483655" r:id="rId6"/>
    <p:sldLayoutId id="2147483656" r:id="rId7"/>
    <p:sldLayoutId id="2147483657" r:id="rId8"/>
  </p:sldLayoutIdLst>
  <p:hf hdr="0"/>
  <p:txStyles>
    <p:titleStyle>
      <a:lvl1pPr algn="l" defTabSz="457200" rtl="0" eaLnBrk="1" latinLnBrk="0" hangingPunct="1">
        <a:spcBef>
          <a:spcPct val="0"/>
        </a:spcBef>
        <a:buNone/>
        <a:defRPr sz="2400" b="1" kern="1200" baseline="0">
          <a:solidFill>
            <a:srgbClr val="2C4340"/>
          </a:solidFill>
          <a:latin typeface="Verdana" panose="020B0604030504040204" pitchFamily="34" charset="0"/>
          <a:ea typeface="Verdana" panose="020B0604030504040204" pitchFamily="34" charset="0"/>
          <a:cs typeface="Verdana" panose="020B0604030504040204" pitchFamily="34" charset="0"/>
        </a:defRPr>
      </a:lvl1pPr>
    </p:titleStyle>
    <p:bodyStyle>
      <a:lvl1pPr marL="0" indent="0" algn="l" defTabSz="457200" rtl="0" eaLnBrk="1" latinLnBrk="0" hangingPunct="1">
        <a:spcBef>
          <a:spcPct val="20000"/>
        </a:spcBef>
        <a:buFont typeface="Arial"/>
        <a:buNone/>
        <a:defRPr sz="3200" b="1" kern="1200" baseline="0">
          <a:solidFill>
            <a:srgbClr val="2C4340"/>
          </a:solidFill>
          <a:latin typeface="Verdana" panose="020B0604030504040204" pitchFamily="34" charset="0"/>
          <a:ea typeface="Verdana" panose="020B0604030504040204" pitchFamily="34" charset="0"/>
          <a:cs typeface="Verdana" panose="020B0604030504040204" pitchFamily="34" charset="0"/>
        </a:defRPr>
      </a:lvl1pPr>
      <a:lvl2pPr marL="742950" indent="-285750" algn="l" defTabSz="457200" rtl="0" eaLnBrk="1" latinLnBrk="0" hangingPunct="1">
        <a:spcBef>
          <a:spcPct val="20000"/>
        </a:spcBef>
        <a:buFont typeface="Arial"/>
        <a:buChar char="–"/>
        <a:defRPr sz="2800" b="1" kern="1200" baseline="0">
          <a:solidFill>
            <a:srgbClr val="2C4340"/>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457200" rtl="0" eaLnBrk="1" latinLnBrk="0" hangingPunct="1">
        <a:spcBef>
          <a:spcPct val="20000"/>
        </a:spcBef>
        <a:buFont typeface="Arial"/>
        <a:buChar char="•"/>
        <a:defRPr sz="2400" b="1" kern="1200" baseline="0">
          <a:solidFill>
            <a:srgbClr val="2C4340"/>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457200" rtl="0" eaLnBrk="1" latinLnBrk="0" hangingPunct="1">
        <a:spcBef>
          <a:spcPct val="20000"/>
        </a:spcBef>
        <a:buFont typeface="Arial"/>
        <a:buChar char="–"/>
        <a:defRPr sz="2000" b="1" kern="1200" baseline="0">
          <a:solidFill>
            <a:srgbClr val="2C4340"/>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457200" rtl="0" eaLnBrk="1" latinLnBrk="0" hangingPunct="1">
        <a:spcBef>
          <a:spcPct val="20000"/>
        </a:spcBef>
        <a:buFont typeface="Arial"/>
        <a:buChar char="»"/>
        <a:defRPr sz="2000" b="1" kern="1200" baseline="0">
          <a:solidFill>
            <a:srgbClr val="2C4340"/>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mod="1">
    <p:ext uri="{27BBF7A9-308A-43DC-89C8-2F10F3537804}">
      <p15:sldGuideLst xmlns="" xmlns:p15="http://schemas.microsoft.com/office/powerpoint/2012/main">
        <p15:guide id="1" orient="horz" pos="2160" userDrawn="1">
          <p15:clr>
            <a:srgbClr val="F26B43"/>
          </p15:clr>
        </p15:guide>
        <p15:guide id="2" pos="288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22323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AU"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AU" dirty="0" smtClean="0"/>
              <a:t>Click to edit Master text styles</a:t>
            </a:r>
          </a:p>
          <a:p>
            <a:pPr lvl="1"/>
            <a:r>
              <a:rPr lang="en-AU" dirty="0" smtClean="0"/>
              <a:t>Second level</a:t>
            </a:r>
          </a:p>
          <a:p>
            <a:pPr lvl="2"/>
            <a:r>
              <a:rPr lang="en-AU" dirty="0" smtClean="0"/>
              <a:t>Third level</a:t>
            </a:r>
          </a:p>
          <a:p>
            <a:pPr lvl="3"/>
            <a:r>
              <a:rPr lang="en-AU" dirty="0" smtClean="0"/>
              <a:t>Fourth level</a:t>
            </a:r>
          </a:p>
          <a:p>
            <a:pPr lvl="4"/>
            <a:r>
              <a:rPr lang="en-AU" dirty="0" smtClean="0"/>
              <a:t>Fifth level</a:t>
            </a:r>
            <a:endParaRPr lang="en-US" dirty="0"/>
          </a:p>
        </p:txBody>
      </p:sp>
      <p:sp>
        <p:nvSpPr>
          <p:cNvPr id="11" name="Date Placeholder 3"/>
          <p:cNvSpPr>
            <a:spLocks noGrp="1"/>
          </p:cNvSpPr>
          <p:nvPr>
            <p:ph type="dt" sz="half" idx="2"/>
          </p:nvPr>
        </p:nvSpPr>
        <p:spPr>
          <a:xfrm>
            <a:off x="2149307" y="6362822"/>
            <a:ext cx="2133600" cy="365125"/>
          </a:xfrm>
          <a:prstGeom prst="rect">
            <a:avLst/>
          </a:prstGeom>
        </p:spPr>
        <p:txBody>
          <a:bodyPr/>
          <a:lstStyle>
            <a:lvl1pPr>
              <a:defRPr sz="1200">
                <a:solidFill>
                  <a:schemeClr val="bg1"/>
                </a:solidFill>
              </a:defRPr>
            </a:lvl1pPr>
          </a:lstStyle>
          <a:p>
            <a:r>
              <a:rPr lang="en-US" smtClean="0"/>
              <a:t>8 April 2014</a:t>
            </a:r>
            <a:endParaRPr lang="en-US" dirty="0"/>
          </a:p>
        </p:txBody>
      </p:sp>
      <p:sp>
        <p:nvSpPr>
          <p:cNvPr id="12" name="Footer Placeholder 4"/>
          <p:cNvSpPr>
            <a:spLocks noGrp="1"/>
          </p:cNvSpPr>
          <p:nvPr>
            <p:ph type="ftr" sz="quarter" idx="3"/>
          </p:nvPr>
        </p:nvSpPr>
        <p:spPr>
          <a:xfrm>
            <a:off x="414867" y="6362822"/>
            <a:ext cx="2006600" cy="365125"/>
          </a:xfrm>
          <a:prstGeom prst="rect">
            <a:avLst/>
          </a:prstGeom>
        </p:spPr>
        <p:txBody>
          <a:bodyPr/>
          <a:lstStyle>
            <a:lvl1pPr algn="l">
              <a:defRPr sz="1200" b="1">
                <a:solidFill>
                  <a:schemeClr val="bg1"/>
                </a:solidFill>
              </a:defRPr>
            </a:lvl1pPr>
          </a:lstStyle>
          <a:p>
            <a:r>
              <a:rPr lang="en-US" smtClean="0"/>
              <a:t>WorkSafe New Zealand</a:t>
            </a:r>
            <a:endParaRPr lang="en-US" dirty="0"/>
          </a:p>
        </p:txBody>
      </p:sp>
      <p:sp>
        <p:nvSpPr>
          <p:cNvPr id="13" name="Slide Number Placeholder 5"/>
          <p:cNvSpPr>
            <a:spLocks noGrp="1"/>
          </p:cNvSpPr>
          <p:nvPr>
            <p:ph type="sldNum" sz="quarter" idx="4"/>
          </p:nvPr>
        </p:nvSpPr>
        <p:spPr>
          <a:xfrm>
            <a:off x="6553200" y="6356350"/>
            <a:ext cx="2133600" cy="365125"/>
          </a:xfrm>
          <a:prstGeom prst="rect">
            <a:avLst/>
          </a:prstGeom>
        </p:spPr>
        <p:txBody>
          <a:bodyPr/>
          <a:lstStyle>
            <a:lvl1pPr>
              <a:defRPr sz="1200" b="1">
                <a:solidFill>
                  <a:schemeClr val="bg1"/>
                </a:solidFill>
              </a:defRPr>
            </a:lvl1pPr>
          </a:lstStyle>
          <a:p>
            <a:pPr algn="r"/>
            <a:fld id="{CCC9C0A8-FCB6-1241-B3F7-A650E06D7DC1}" type="slidenum">
              <a:rPr lang="en-US" smtClean="0"/>
              <a:pPr algn="r"/>
              <a:t>‹#›</a:t>
            </a:fld>
            <a:endParaRPr lang="en-US" dirty="0"/>
          </a:p>
        </p:txBody>
      </p:sp>
    </p:spTree>
    <p:extLst>
      <p:ext uri="{BB962C8B-B14F-4D97-AF65-F5344CB8AC3E}">
        <p14:creationId xmlns:p14="http://schemas.microsoft.com/office/powerpoint/2010/main" val="990403479"/>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3" r:id="rId3"/>
    <p:sldLayoutId id="2147483664" r:id="rId4"/>
    <p:sldLayoutId id="2147483665" r:id="rId5"/>
    <p:sldLayoutId id="2147483666" r:id="rId6"/>
  </p:sldLayoutIdLst>
  <p:hf hdr="0"/>
  <p:txStyles>
    <p:titleStyle>
      <a:lvl1pPr algn="l" defTabSz="457200" rtl="0" eaLnBrk="1" latinLnBrk="0" hangingPunct="1">
        <a:spcBef>
          <a:spcPct val="0"/>
        </a:spcBef>
        <a:buNone/>
        <a:defRPr sz="2400" b="1"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lvl1pPr>
    </p:titleStyle>
    <p:bodyStyle>
      <a:lvl1pPr marL="0" indent="0" algn="l" defTabSz="457200" rtl="0" eaLnBrk="1" latinLnBrk="0" hangingPunct="1">
        <a:spcBef>
          <a:spcPct val="20000"/>
        </a:spcBef>
        <a:buFont typeface="Arial"/>
        <a:buNone/>
        <a:defRPr sz="3200" b="1"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marL="742950" indent="-285750" algn="l" defTabSz="457200" rtl="0" eaLnBrk="1" latinLnBrk="0" hangingPunct="1">
        <a:spcBef>
          <a:spcPct val="20000"/>
        </a:spcBef>
        <a:buFont typeface="Arial"/>
        <a:buChar char="–"/>
        <a:defRPr sz="2800" b="1"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marL="1143000" indent="-228600" algn="l" defTabSz="457200" rtl="0" eaLnBrk="1" latinLnBrk="0" hangingPunct="1">
        <a:spcBef>
          <a:spcPct val="20000"/>
        </a:spcBef>
        <a:buFont typeface="Arial"/>
        <a:buChar char="•"/>
        <a:defRPr sz="2400" b="1"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marL="1600200" indent="-228600" algn="l" defTabSz="457200" rtl="0" eaLnBrk="1" latinLnBrk="0" hangingPunct="1">
        <a:spcBef>
          <a:spcPct val="20000"/>
        </a:spcBef>
        <a:buFont typeface="Arial"/>
        <a:buChar char="–"/>
        <a:defRPr sz="2000" b="1"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marL="2057400" indent="-228600" algn="l" defTabSz="457200" rtl="0" eaLnBrk="1" latinLnBrk="0" hangingPunct="1">
        <a:spcBef>
          <a:spcPct val="20000"/>
        </a:spcBef>
        <a:buFont typeface="Arial"/>
        <a:buChar char="»"/>
        <a:defRPr sz="2000" b="1" kern="1200" baseline="0">
          <a:solidFill>
            <a:schemeClr val="bg1"/>
          </a:solidFill>
          <a:latin typeface="Verdana" panose="020B0604030504040204" pitchFamily="34" charset="0"/>
          <a:ea typeface="Verdana" panose="020B0604030504040204" pitchFamily="34" charset="0"/>
          <a:cs typeface="Verdana" panose="020B060403050404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mod="1">
    <p:ext uri="{27BBF7A9-308A-43DC-89C8-2F10F3537804}">
      <p15:sldGuideLst xmlns=""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3.emf"/><Relationship Id="rId1" Type="http://schemas.openxmlformats.org/officeDocument/2006/relationships/slideLayout" Target="../slideLayouts/slideLayout1.xml"/><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3" Type="http://schemas.openxmlformats.org/officeDocument/2006/relationships/hyperlink" Target="http://www.energysafety.govt.nz/" TargetMode="External"/><Relationship Id="rId2" Type="http://schemas.openxmlformats.org/officeDocument/2006/relationships/hyperlink" Target="http://www.med.govt.nz/energysafety/about/publications/publications-for-industry/industry-bulletins/gas-safety-bulletins/historical-gas-bulletins/increased-pressure-installation-ipi-systems?searchterm=IPI" TargetMode="Externa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3" Type="http://schemas.openxmlformats.org/officeDocument/2006/relationships/hyperlink" Target="http://www.energysafety.govt.nz/" TargetMode="External"/><Relationship Id="rId2" Type="http://schemas.openxmlformats.org/officeDocument/2006/relationships/hyperlink" Target="http://www.worksafe.govt.nz/" TargetMode="Externa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BBD128"/>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584158" y="3293914"/>
            <a:ext cx="7559842" cy="3053583"/>
          </a:xfrm>
          <a:prstGeom prst="rect">
            <a:avLst/>
          </a:prstGeom>
        </p:spPr>
      </p:pic>
      <p:pic>
        <p:nvPicPr>
          <p:cNvPr id="13" name="Picture 12"/>
          <p:cNvPicPr>
            <a:picLocks noChangeAspect="1"/>
          </p:cNvPicPr>
          <p:nvPr/>
        </p:nvPicPr>
        <p:blipFill>
          <a:blip r:embed="rId3"/>
          <a:stretch>
            <a:fillRect/>
          </a:stretch>
        </p:blipFill>
        <p:spPr>
          <a:xfrm>
            <a:off x="0" y="0"/>
            <a:ext cx="9144000" cy="2232526"/>
          </a:xfrm>
          <a:prstGeom prst="rect">
            <a:avLst/>
          </a:prstGeom>
        </p:spPr>
      </p:pic>
      <p:pic>
        <p:nvPicPr>
          <p:cNvPr id="14" name="Picture 13"/>
          <p:cNvPicPr>
            <a:picLocks noChangeAspect="1"/>
          </p:cNvPicPr>
          <p:nvPr/>
        </p:nvPicPr>
        <p:blipFill>
          <a:blip r:embed="rId4"/>
          <a:stretch>
            <a:fillRect/>
          </a:stretch>
        </p:blipFill>
        <p:spPr>
          <a:xfrm>
            <a:off x="1198476" y="527387"/>
            <a:ext cx="6394785" cy="1231588"/>
          </a:xfrm>
          <a:prstGeom prst="rect">
            <a:avLst/>
          </a:prstGeom>
        </p:spPr>
      </p:pic>
      <p:sp>
        <p:nvSpPr>
          <p:cNvPr id="9" name="Date Placeholder 5"/>
          <p:cNvSpPr txBox="1">
            <a:spLocks/>
          </p:cNvSpPr>
          <p:nvPr/>
        </p:nvSpPr>
        <p:spPr>
          <a:xfrm>
            <a:off x="1811422" y="5460985"/>
            <a:ext cx="7008132" cy="975895"/>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1600" dirty="0" smtClean="0">
                <a:latin typeface="Verdana"/>
                <a:cs typeface="Verdana"/>
              </a:rPr>
              <a:t>8 </a:t>
            </a:r>
            <a:r>
              <a:rPr lang="en-US" sz="1600" dirty="0">
                <a:latin typeface="Verdana"/>
                <a:cs typeface="Verdana"/>
              </a:rPr>
              <a:t>April 2014</a:t>
            </a:r>
          </a:p>
        </p:txBody>
      </p:sp>
      <p:sp>
        <p:nvSpPr>
          <p:cNvPr id="20" name="Title 10"/>
          <p:cNvSpPr>
            <a:spLocks noGrp="1"/>
          </p:cNvSpPr>
          <p:nvPr>
            <p:ph type="ctrTitle"/>
          </p:nvPr>
        </p:nvSpPr>
        <p:spPr>
          <a:xfrm>
            <a:off x="0" y="2429111"/>
            <a:ext cx="8819554" cy="1470025"/>
          </a:xfrm>
        </p:spPr>
        <p:txBody>
          <a:bodyPr/>
          <a:lstStyle/>
          <a:p>
            <a:r>
              <a:rPr lang="en-NZ" dirty="0" smtClean="0"/>
              <a:t>Gasfitting certification</a:t>
            </a:r>
            <a:endParaRPr lang="en-NZ" dirty="0"/>
          </a:p>
        </p:txBody>
      </p:sp>
      <p:sp>
        <p:nvSpPr>
          <p:cNvPr id="21" name="Subtitle 11"/>
          <p:cNvSpPr>
            <a:spLocks noGrp="1"/>
          </p:cNvSpPr>
          <p:nvPr>
            <p:ph type="subTitle" idx="1"/>
          </p:nvPr>
        </p:nvSpPr>
        <p:spPr>
          <a:xfrm>
            <a:off x="457200" y="3860895"/>
            <a:ext cx="8362354" cy="1752600"/>
          </a:xfrm>
        </p:spPr>
        <p:txBody>
          <a:bodyPr/>
          <a:lstStyle/>
          <a:p>
            <a:endParaRPr lang="en-NZ" b="0" dirty="0"/>
          </a:p>
        </p:txBody>
      </p:sp>
    </p:spTree>
    <p:extLst>
      <p:ext uri="{BB962C8B-B14F-4D97-AF65-F5344CB8AC3E}">
        <p14:creationId xmlns:p14="http://schemas.microsoft.com/office/powerpoint/2010/main" val="6813681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NZ" b="1" dirty="0" smtClean="0"/>
              <a:t>Gasfitting</a:t>
            </a:r>
            <a:r>
              <a:rPr lang="en-NZ" b="1" baseline="0" dirty="0" smtClean="0"/>
              <a:t> </a:t>
            </a:r>
            <a:r>
              <a:rPr lang="en-NZ" b="1" dirty="0" smtClean="0"/>
              <a:t>Certification</a:t>
            </a:r>
            <a:endParaRPr lang="en-NZ" b="1" dirty="0"/>
          </a:p>
        </p:txBody>
      </p:sp>
      <p:sp>
        <p:nvSpPr>
          <p:cNvPr id="3" name="Content Placeholder 2"/>
          <p:cNvSpPr>
            <a:spLocks noGrp="1"/>
          </p:cNvSpPr>
          <p:nvPr>
            <p:ph idx="1"/>
          </p:nvPr>
        </p:nvSpPr>
        <p:spPr>
          <a:xfrm>
            <a:off x="914400" y="1470528"/>
            <a:ext cx="7772400" cy="4793112"/>
          </a:xfrm>
        </p:spPr>
        <p:txBody>
          <a:bodyPr>
            <a:noAutofit/>
          </a:bodyPr>
          <a:lstStyle/>
          <a:p>
            <a:pPr marL="0" indent="0">
              <a:spcBef>
                <a:spcPts val="600"/>
              </a:spcBef>
              <a:buNone/>
            </a:pPr>
            <a:r>
              <a:rPr lang="en-NZ" sz="2400" dirty="0" smtClean="0"/>
              <a:t>Amendments to certification of gasfitting and installation prescribed electrical work – </a:t>
            </a:r>
          </a:p>
          <a:p>
            <a:pPr marL="457200" indent="-457200">
              <a:spcBef>
                <a:spcPts val="600"/>
              </a:spcBef>
              <a:buFont typeface="Arial" pitchFamily="34" charset="0"/>
              <a:buChar char="•"/>
            </a:pPr>
            <a:r>
              <a:rPr lang="en-NZ" sz="2400" dirty="0" smtClean="0"/>
              <a:t>Came </a:t>
            </a:r>
            <a:r>
              <a:rPr lang="en-NZ" sz="2400" dirty="0"/>
              <a:t>into effect in July 2013 </a:t>
            </a:r>
          </a:p>
          <a:p>
            <a:pPr marL="457200" indent="-457200">
              <a:spcBef>
                <a:spcPts val="600"/>
              </a:spcBef>
              <a:buFont typeface="Arial" pitchFamily="34" charset="0"/>
              <a:buChar char="•"/>
            </a:pPr>
            <a:r>
              <a:rPr lang="en-NZ" sz="2400" dirty="0" smtClean="0"/>
              <a:t>Implement </a:t>
            </a:r>
            <a:r>
              <a:rPr lang="en-NZ" sz="2400" dirty="0"/>
              <a:t>certification </a:t>
            </a:r>
            <a:r>
              <a:rPr lang="en-NZ" sz="2400" dirty="0" smtClean="0"/>
              <a:t>review </a:t>
            </a:r>
          </a:p>
          <a:p>
            <a:pPr marL="457200" indent="-457200">
              <a:spcBef>
                <a:spcPts val="600"/>
              </a:spcBef>
              <a:buFont typeface="Arial" pitchFamily="34" charset="0"/>
              <a:buChar char="•"/>
            </a:pPr>
            <a:r>
              <a:rPr lang="en-NZ" sz="2400" dirty="0" smtClean="0"/>
              <a:t>Address weaknesses in certification </a:t>
            </a:r>
            <a:br>
              <a:rPr lang="en-NZ" sz="2400" dirty="0" smtClean="0"/>
            </a:br>
            <a:r>
              <a:rPr lang="en-NZ" sz="2000" dirty="0" smtClean="0"/>
              <a:t>- </a:t>
            </a:r>
            <a:r>
              <a:rPr lang="en-NZ" sz="2000" dirty="0" err="1" smtClean="0"/>
              <a:t>eg</a:t>
            </a:r>
            <a:r>
              <a:rPr lang="en-NZ" sz="2000" dirty="0" smtClean="0"/>
              <a:t> non-application to &lt; 15 kg installations </a:t>
            </a:r>
            <a:endParaRPr lang="en-NZ" sz="2400" dirty="0" smtClean="0"/>
          </a:p>
          <a:p>
            <a:pPr marL="457200" indent="-457200">
              <a:spcBef>
                <a:spcPts val="600"/>
              </a:spcBef>
              <a:buFont typeface="Arial" pitchFamily="34" charset="0"/>
              <a:buChar char="•"/>
            </a:pPr>
            <a:r>
              <a:rPr lang="en-NZ" sz="2400" dirty="0" smtClean="0"/>
              <a:t>Extended to all gasfitting </a:t>
            </a:r>
          </a:p>
          <a:p>
            <a:pPr marL="457200" indent="-457200">
              <a:spcBef>
                <a:spcPts val="600"/>
              </a:spcBef>
              <a:buFont typeface="Arial" pitchFamily="34" charset="0"/>
              <a:buChar char="•"/>
            </a:pPr>
            <a:r>
              <a:rPr lang="en-NZ" sz="2400" dirty="0" smtClean="0"/>
              <a:t>Document quality of work and the safety and compliance of the product </a:t>
            </a:r>
          </a:p>
          <a:p>
            <a:pPr marL="457200" indent="-457200">
              <a:spcBef>
                <a:spcPts val="600"/>
              </a:spcBef>
              <a:buFont typeface="Arial" pitchFamily="34" charset="0"/>
              <a:buChar char="•"/>
            </a:pPr>
            <a:r>
              <a:rPr lang="en-NZ" sz="2400" dirty="0" smtClean="0"/>
              <a:t>Potential to </a:t>
            </a:r>
            <a:r>
              <a:rPr lang="en-NZ" sz="2400" dirty="0"/>
              <a:t>i</a:t>
            </a:r>
            <a:r>
              <a:rPr lang="en-NZ" sz="2400" dirty="0" smtClean="0"/>
              <a:t>ntegrate with business processes </a:t>
            </a:r>
          </a:p>
          <a:p>
            <a:pPr marL="457200" indent="-457200">
              <a:spcBef>
                <a:spcPts val="600"/>
              </a:spcBef>
              <a:buFont typeface="Arial" pitchFamily="34" charset="0"/>
              <a:buChar char="•"/>
            </a:pPr>
            <a:endParaRPr lang="en-NZ" sz="2400" dirty="0" smtClean="0"/>
          </a:p>
        </p:txBody>
      </p:sp>
      <p:sp>
        <p:nvSpPr>
          <p:cNvPr id="4" name="Slide Number Placeholder 3"/>
          <p:cNvSpPr>
            <a:spLocks noGrp="1"/>
          </p:cNvSpPr>
          <p:nvPr>
            <p:ph type="sldNum" sz="quarter" idx="12"/>
          </p:nvPr>
        </p:nvSpPr>
        <p:spPr/>
        <p:txBody>
          <a:bodyPr/>
          <a:lstStyle/>
          <a:p>
            <a:fld id="{7437B3C9-9E9E-40F8-97E2-36BC8BE4E2D3}" type="slidenum">
              <a:rPr lang="en-NZ" smtClean="0"/>
              <a:t>2</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6052780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NZ" b="1" dirty="0" smtClean="0"/>
              <a:t>Why certification?</a:t>
            </a:r>
            <a:endParaRPr lang="en-NZ" b="1" dirty="0"/>
          </a:p>
        </p:txBody>
      </p:sp>
      <p:sp>
        <p:nvSpPr>
          <p:cNvPr id="3" name="Content Placeholder 2"/>
          <p:cNvSpPr>
            <a:spLocks noGrp="1"/>
          </p:cNvSpPr>
          <p:nvPr>
            <p:ph idx="1"/>
          </p:nvPr>
        </p:nvSpPr>
        <p:spPr>
          <a:xfrm>
            <a:off x="457200" y="1268760"/>
            <a:ext cx="8229600" cy="5184576"/>
          </a:xfrm>
        </p:spPr>
        <p:txBody>
          <a:bodyPr>
            <a:noAutofit/>
          </a:bodyPr>
          <a:lstStyle/>
          <a:p>
            <a:pPr marL="0" indent="0">
              <a:buNone/>
            </a:pPr>
            <a:r>
              <a:rPr lang="en-NZ" sz="2400" dirty="0" smtClean="0"/>
              <a:t>Certification influences compliance by providing:</a:t>
            </a:r>
          </a:p>
          <a:p>
            <a:pPr marL="342900" indent="-342900">
              <a:buFont typeface="Arial" pitchFamily="34" charset="0"/>
              <a:buChar char="•"/>
            </a:pPr>
            <a:r>
              <a:rPr lang="en-NZ" sz="2400" dirty="0" smtClean="0"/>
              <a:t>Means to record and exchange information about the status of work, and the responsibility for safety</a:t>
            </a:r>
          </a:p>
          <a:p>
            <a:pPr marL="342900" indent="-342900">
              <a:buFont typeface="Arial" pitchFamily="34" charset="0"/>
              <a:buChar char="•"/>
            </a:pPr>
            <a:r>
              <a:rPr lang="en-NZ" sz="2400" dirty="0" smtClean="0"/>
              <a:t>A check list to remind practitioners of the safety critical aspects of gasfitting, and</a:t>
            </a:r>
          </a:p>
          <a:p>
            <a:pPr marL="342900" indent="-342900">
              <a:buFont typeface="Arial" pitchFamily="34" charset="0"/>
              <a:buChar char="•"/>
            </a:pPr>
            <a:r>
              <a:rPr lang="en-NZ" sz="2400" dirty="0" smtClean="0"/>
              <a:t>A visible, traceable path for investigations and audits of </a:t>
            </a:r>
            <a:r>
              <a:rPr lang="en-NZ" sz="2400" dirty="0"/>
              <a:t>gasfitting </a:t>
            </a:r>
            <a:r>
              <a:rPr lang="en-NZ" sz="2400" dirty="0" smtClean="0"/>
              <a:t>and worker competency</a:t>
            </a:r>
          </a:p>
          <a:p>
            <a:pPr marL="0" indent="0">
              <a:buNone/>
            </a:pPr>
            <a:r>
              <a:rPr lang="en-NZ" sz="2400" i="1" dirty="0"/>
              <a:t>A good regulatory intervention is one that increases the probability that the regulated activity will meet the expectations of society. </a:t>
            </a:r>
          </a:p>
          <a:p>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3</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53920600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206"/>
            <a:ext cx="5916168" cy="1143000"/>
          </a:xfrm>
        </p:spPr>
        <p:txBody>
          <a:bodyPr>
            <a:normAutofit/>
          </a:bodyPr>
          <a:lstStyle/>
          <a:p>
            <a:r>
              <a:rPr lang="en-NZ" b="1" dirty="0" smtClean="0"/>
              <a:t>risk management Approach</a:t>
            </a:r>
            <a:endParaRPr lang="en-NZ" b="1" dirty="0"/>
          </a:p>
        </p:txBody>
      </p:sp>
      <p:sp>
        <p:nvSpPr>
          <p:cNvPr id="3" name="Content Placeholder 2"/>
          <p:cNvSpPr>
            <a:spLocks noGrp="1"/>
          </p:cNvSpPr>
          <p:nvPr>
            <p:ph idx="1"/>
          </p:nvPr>
        </p:nvSpPr>
        <p:spPr>
          <a:xfrm>
            <a:off x="457200" y="1600200"/>
            <a:ext cx="8229600" cy="4997152"/>
          </a:xfrm>
        </p:spPr>
        <p:txBody>
          <a:bodyPr>
            <a:normAutofit/>
          </a:bodyPr>
          <a:lstStyle/>
          <a:p>
            <a:pPr marL="0" indent="0">
              <a:buNone/>
            </a:pPr>
            <a:r>
              <a:rPr lang="en-NZ" sz="2400" dirty="0" smtClean="0"/>
              <a:t>Good Regulatory Practice expects application of Risk Management principles to ensure that the level of regulatory intervention is proportional to risk – of (not) achieving safety compliance.  So:</a:t>
            </a:r>
            <a:endParaRPr lang="en-NZ" sz="2400" dirty="0"/>
          </a:p>
          <a:p>
            <a:pPr marL="342900" indent="-342900">
              <a:buFont typeface="Arial" pitchFamily="34" charset="0"/>
              <a:buChar char="•"/>
            </a:pPr>
            <a:r>
              <a:rPr lang="en-NZ" sz="2400" i="1" dirty="0"/>
              <a:t>Low-risk gasfitting</a:t>
            </a:r>
            <a:r>
              <a:rPr lang="en-NZ" sz="2400" dirty="0" smtClean="0"/>
              <a:t> is self-certified </a:t>
            </a:r>
          </a:p>
          <a:p>
            <a:pPr marL="342900" indent="-342900">
              <a:buFont typeface="Arial" pitchFamily="34" charset="0"/>
              <a:buChar char="•"/>
            </a:pPr>
            <a:r>
              <a:rPr lang="en-NZ" sz="2400" i="1" dirty="0" smtClean="0"/>
              <a:t>General</a:t>
            </a:r>
            <a:r>
              <a:rPr lang="en-NZ" sz="2400" dirty="0" smtClean="0"/>
              <a:t> and </a:t>
            </a:r>
            <a:r>
              <a:rPr lang="en-NZ" sz="2400" i="1" dirty="0" smtClean="0"/>
              <a:t>high-risk</a:t>
            </a:r>
            <a:r>
              <a:rPr lang="en-NZ" sz="2400" dirty="0" smtClean="0"/>
              <a:t> </a:t>
            </a:r>
            <a:r>
              <a:rPr lang="en-NZ" sz="2400" i="1" dirty="0"/>
              <a:t>gasfitting</a:t>
            </a:r>
            <a:r>
              <a:rPr lang="en-NZ" sz="2400" dirty="0" smtClean="0"/>
              <a:t> require more rigorous verification </a:t>
            </a:r>
          </a:p>
          <a:p>
            <a:pPr marL="342900" indent="-342900">
              <a:buFont typeface="Arial" pitchFamily="34" charset="0"/>
              <a:buChar char="•"/>
            </a:pPr>
            <a:r>
              <a:rPr lang="en-NZ" sz="2400" i="1" dirty="0" smtClean="0"/>
              <a:t>High-risk gasfitting</a:t>
            </a:r>
            <a:r>
              <a:rPr lang="en-NZ" sz="2400" dirty="0" smtClean="0"/>
              <a:t> requires public lodgement</a:t>
            </a:r>
          </a:p>
        </p:txBody>
      </p:sp>
      <p:sp>
        <p:nvSpPr>
          <p:cNvPr id="4" name="Slide Number Placeholder 3"/>
          <p:cNvSpPr>
            <a:spLocks noGrp="1"/>
          </p:cNvSpPr>
          <p:nvPr>
            <p:ph type="sldNum" sz="quarter" idx="12"/>
          </p:nvPr>
        </p:nvSpPr>
        <p:spPr/>
        <p:txBody>
          <a:bodyPr/>
          <a:lstStyle/>
          <a:p>
            <a:fld id="{7437B3C9-9E9E-40F8-97E2-36BC8BE4E2D3}" type="slidenum">
              <a:rPr lang="en-NZ" smtClean="0"/>
              <a:t>4</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586288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206"/>
            <a:ext cx="8119872" cy="1143000"/>
          </a:xfrm>
        </p:spPr>
        <p:txBody>
          <a:bodyPr>
            <a:normAutofit/>
          </a:bodyPr>
          <a:lstStyle/>
          <a:p>
            <a:r>
              <a:rPr lang="en-NZ" b="1" dirty="0" smtClean="0"/>
              <a:t>Deciding on gasfitting risk category</a:t>
            </a:r>
            <a:endParaRPr lang="en-NZ" b="1" dirty="0"/>
          </a:p>
        </p:txBody>
      </p:sp>
      <p:sp>
        <p:nvSpPr>
          <p:cNvPr id="3" name="Content Placeholder 2"/>
          <p:cNvSpPr>
            <a:spLocks noGrp="1"/>
          </p:cNvSpPr>
          <p:nvPr>
            <p:ph idx="1"/>
          </p:nvPr>
        </p:nvSpPr>
        <p:spPr>
          <a:xfrm>
            <a:off x="457200" y="1268760"/>
            <a:ext cx="8229600" cy="5328592"/>
          </a:xfrm>
        </p:spPr>
        <p:txBody>
          <a:bodyPr>
            <a:normAutofit/>
          </a:bodyPr>
          <a:lstStyle/>
          <a:p>
            <a:pPr marL="0" indent="0">
              <a:buNone/>
            </a:pPr>
            <a:r>
              <a:rPr lang="en-NZ" sz="2400" dirty="0" smtClean="0"/>
              <a:t>The key is to assess </a:t>
            </a:r>
            <a:r>
              <a:rPr lang="en-NZ" sz="2400" dirty="0"/>
              <a:t>whether </a:t>
            </a:r>
            <a:r>
              <a:rPr lang="en-NZ" sz="2400" dirty="0" smtClean="0"/>
              <a:t>gasfitting is </a:t>
            </a:r>
            <a:r>
              <a:rPr lang="en-NZ" sz="2400" dirty="0"/>
              <a:t>low-risk, or high-risk or general gasfitting </a:t>
            </a:r>
            <a:r>
              <a:rPr lang="en-NZ" sz="2400" dirty="0" smtClean="0"/>
              <a:t>– in </a:t>
            </a:r>
            <a:r>
              <a:rPr lang="en-NZ" sz="2400" dirty="0"/>
              <a:t>that </a:t>
            </a:r>
            <a:r>
              <a:rPr lang="en-NZ" sz="2400" dirty="0" smtClean="0"/>
              <a:t>order: </a:t>
            </a:r>
            <a:endParaRPr lang="en-NZ" sz="2400" dirty="0"/>
          </a:p>
          <a:p>
            <a:pPr marL="514350" lvl="0" indent="-514350">
              <a:buFont typeface="+mj-lt"/>
              <a:buAutoNum type="arabicPeriod"/>
            </a:pPr>
            <a:r>
              <a:rPr lang="en-NZ" sz="2400" dirty="0"/>
              <a:t>Decide whether </a:t>
            </a:r>
            <a:r>
              <a:rPr lang="en-NZ" sz="2400" dirty="0" smtClean="0"/>
              <a:t>the gasfitting meets </a:t>
            </a:r>
            <a:r>
              <a:rPr lang="en-NZ" sz="2400" dirty="0"/>
              <a:t>any of the low-risk criteria.  If so, it is low-risk gasfitting.  </a:t>
            </a:r>
          </a:p>
          <a:p>
            <a:pPr marL="514350" lvl="0" indent="-514350">
              <a:buFont typeface="+mj-lt"/>
              <a:buAutoNum type="arabicPeriod"/>
            </a:pPr>
            <a:r>
              <a:rPr lang="en-NZ" sz="2400" dirty="0"/>
              <a:t>If </a:t>
            </a:r>
            <a:r>
              <a:rPr lang="en-NZ" sz="2400" dirty="0" smtClean="0"/>
              <a:t>the gasfitting is </a:t>
            </a:r>
            <a:r>
              <a:rPr lang="en-NZ" sz="2400" dirty="0"/>
              <a:t>not low-risk, decide whether it meets any of the high-risk criteria.  If so, it is high-risk gasfitting.    </a:t>
            </a:r>
          </a:p>
          <a:p>
            <a:pPr marL="514350" lvl="0" indent="-514350">
              <a:buFont typeface="+mj-lt"/>
              <a:buAutoNum type="arabicPeriod"/>
            </a:pPr>
            <a:r>
              <a:rPr lang="en-NZ" sz="2400" dirty="0"/>
              <a:t>If it is not low-risk or high-risk gasfitting, it is general gasfitting. </a:t>
            </a:r>
          </a:p>
        </p:txBody>
      </p:sp>
      <p:sp>
        <p:nvSpPr>
          <p:cNvPr id="4" name="Slide Number Placeholder 3"/>
          <p:cNvSpPr>
            <a:spLocks noGrp="1"/>
          </p:cNvSpPr>
          <p:nvPr>
            <p:ph type="sldNum" sz="quarter" idx="12"/>
          </p:nvPr>
        </p:nvSpPr>
        <p:spPr/>
        <p:txBody>
          <a:bodyPr/>
          <a:lstStyle/>
          <a:p>
            <a:fld id="{7437B3C9-9E9E-40F8-97E2-36BC8BE4E2D3}" type="slidenum">
              <a:rPr lang="en-NZ" smtClean="0"/>
              <a:t>5</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325340426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6052" y="274638"/>
            <a:ext cx="8311896" cy="1143000"/>
          </a:xfrm>
        </p:spPr>
        <p:txBody>
          <a:bodyPr>
            <a:normAutofit/>
          </a:bodyPr>
          <a:lstStyle/>
          <a:p>
            <a:r>
              <a:rPr lang="en-NZ" b="1" dirty="0" smtClean="0"/>
              <a:t>Is it gasfitting?</a:t>
            </a:r>
            <a:endParaRPr lang="en-NZ" b="1" dirty="0"/>
          </a:p>
        </p:txBody>
      </p:sp>
      <p:sp>
        <p:nvSpPr>
          <p:cNvPr id="3" name="Content Placeholder 2"/>
          <p:cNvSpPr>
            <a:spLocks noGrp="1"/>
          </p:cNvSpPr>
          <p:nvPr>
            <p:ph idx="1"/>
          </p:nvPr>
        </p:nvSpPr>
        <p:spPr>
          <a:xfrm>
            <a:off x="457200" y="1268760"/>
            <a:ext cx="8229600" cy="5328592"/>
          </a:xfrm>
        </p:spPr>
        <p:txBody>
          <a:bodyPr>
            <a:normAutofit/>
          </a:bodyPr>
          <a:lstStyle/>
          <a:p>
            <a:pPr marL="0" indent="0">
              <a:buNone/>
            </a:pPr>
            <a:r>
              <a:rPr lang="en-NZ" sz="2600" dirty="0" smtClean="0"/>
              <a:t>Work that is not gasfitting does not need gasfitting </a:t>
            </a:r>
            <a:r>
              <a:rPr lang="en-NZ" sz="2600" dirty="0"/>
              <a:t>certification – </a:t>
            </a:r>
            <a:r>
              <a:rPr lang="en-NZ" sz="2600" dirty="0" smtClean="0"/>
              <a:t>see </a:t>
            </a:r>
            <a:r>
              <a:rPr lang="en-NZ" sz="2600" dirty="0"/>
              <a:t>section 5 of the PG&amp;D Act. </a:t>
            </a:r>
            <a:r>
              <a:rPr lang="en-NZ" sz="2600" dirty="0" smtClean="0"/>
              <a:t> </a:t>
            </a:r>
          </a:p>
          <a:p>
            <a:pPr marL="0" indent="0">
              <a:buNone/>
            </a:pPr>
            <a:r>
              <a:rPr lang="en-NZ" sz="2600" dirty="0" smtClean="0"/>
              <a:t>Examples that are not gasfitting: </a:t>
            </a:r>
          </a:p>
          <a:p>
            <a:pPr marL="457200" lvl="0" indent="-457200">
              <a:buFont typeface="Arial" pitchFamily="34" charset="0"/>
              <a:buChar char="•"/>
            </a:pPr>
            <a:r>
              <a:rPr lang="en-NZ" sz="2600" dirty="0" smtClean="0"/>
              <a:t>Work on any gas storage container  </a:t>
            </a:r>
          </a:p>
          <a:p>
            <a:pPr marL="457200" lvl="0" indent="-457200">
              <a:buFont typeface="Arial" pitchFamily="34" charset="0"/>
              <a:buChar char="•"/>
            </a:pPr>
            <a:r>
              <a:rPr lang="en-NZ" sz="2600" dirty="0" smtClean="0"/>
              <a:t>Work that only involves consumer-adjustable controls </a:t>
            </a:r>
          </a:p>
          <a:p>
            <a:pPr marL="457200" lvl="0" indent="-457200">
              <a:buFont typeface="Arial" pitchFamily="34" charset="0"/>
              <a:buChar char="•"/>
            </a:pPr>
            <a:r>
              <a:rPr lang="en-NZ" sz="2600" dirty="0" smtClean="0"/>
              <a:t>Work upstream of point of supply </a:t>
            </a:r>
          </a:p>
          <a:p>
            <a:pPr marL="457200" lvl="0" indent="-457200">
              <a:buFont typeface="Arial" pitchFamily="34" charset="0"/>
              <a:buChar char="•"/>
            </a:pPr>
            <a:r>
              <a:rPr lang="en-NZ" sz="2600" dirty="0" smtClean="0"/>
              <a:t>Some maintenance </a:t>
            </a:r>
          </a:p>
          <a:p>
            <a:pPr lvl="0"/>
            <a:endParaRPr lang="en-NZ" dirty="0"/>
          </a:p>
          <a:p>
            <a:endParaRPr lang="en-NZ" dirty="0"/>
          </a:p>
        </p:txBody>
      </p:sp>
      <p:sp>
        <p:nvSpPr>
          <p:cNvPr id="4" name="Slide Number Placeholder 3"/>
          <p:cNvSpPr>
            <a:spLocks noGrp="1"/>
          </p:cNvSpPr>
          <p:nvPr>
            <p:ph type="sldNum" sz="quarter" idx="12"/>
          </p:nvPr>
        </p:nvSpPr>
        <p:spPr/>
        <p:txBody>
          <a:bodyPr/>
          <a:lstStyle/>
          <a:p>
            <a:fld id="{7437B3C9-9E9E-40F8-97E2-36BC8BE4E2D3}" type="slidenum">
              <a:rPr lang="en-NZ" smtClean="0"/>
              <a:t>6</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153186547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NZ" b="1" dirty="0" smtClean="0"/>
              <a:t>Low-risk gasfitting</a:t>
            </a:r>
            <a:endParaRPr lang="en-NZ" b="1" dirty="0"/>
          </a:p>
        </p:txBody>
      </p:sp>
      <p:sp>
        <p:nvSpPr>
          <p:cNvPr id="3" name="Content Placeholder 2"/>
          <p:cNvSpPr>
            <a:spLocks noGrp="1"/>
          </p:cNvSpPr>
          <p:nvPr>
            <p:ph idx="1"/>
          </p:nvPr>
        </p:nvSpPr>
        <p:spPr>
          <a:xfrm>
            <a:off x="457200" y="1600200"/>
            <a:ext cx="8003232" cy="4525963"/>
          </a:xfrm>
        </p:spPr>
        <p:txBody>
          <a:bodyPr>
            <a:normAutofit/>
          </a:bodyPr>
          <a:lstStyle/>
          <a:p>
            <a:pPr marL="0" indent="0">
              <a:buNone/>
            </a:pPr>
            <a:r>
              <a:rPr lang="en-NZ" sz="2400" dirty="0" smtClean="0"/>
              <a:t>Work defined </a:t>
            </a:r>
            <a:r>
              <a:rPr lang="en-NZ" sz="2400" dirty="0"/>
              <a:t>as </a:t>
            </a:r>
            <a:r>
              <a:rPr lang="en-NZ" sz="2400" i="1" dirty="0" smtClean="0"/>
              <a:t>low-risk </a:t>
            </a:r>
            <a:r>
              <a:rPr lang="en-NZ" sz="2400" i="1" dirty="0"/>
              <a:t>gasfitting</a:t>
            </a:r>
            <a:r>
              <a:rPr lang="en-NZ" sz="2400" dirty="0"/>
              <a:t> </a:t>
            </a:r>
            <a:r>
              <a:rPr lang="en-NZ" sz="2400" dirty="0" smtClean="0"/>
              <a:t>is, in general, work that before 1 July 2013 did not require certification:   </a:t>
            </a:r>
          </a:p>
          <a:p>
            <a:pPr marL="342900" indent="-342900">
              <a:buFont typeface="Arial" pitchFamily="34" charset="0"/>
              <a:buChar char="•"/>
            </a:pPr>
            <a:r>
              <a:rPr lang="en-NZ" sz="2400" dirty="0" smtClean="0"/>
              <a:t>No longer a ‘less than 15 kg’ exemption</a:t>
            </a:r>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7</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399609900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NZ" b="1" dirty="0" smtClean="0"/>
              <a:t>Low-risk gasfitting</a:t>
            </a:r>
            <a:endParaRPr lang="en-NZ" b="1" dirty="0"/>
          </a:p>
        </p:txBody>
      </p:sp>
      <p:sp>
        <p:nvSpPr>
          <p:cNvPr id="3" name="Content Placeholder 2"/>
          <p:cNvSpPr>
            <a:spLocks noGrp="1"/>
          </p:cNvSpPr>
          <p:nvPr>
            <p:ph idx="1"/>
          </p:nvPr>
        </p:nvSpPr>
        <p:spPr>
          <a:xfrm>
            <a:off x="457200" y="1600200"/>
            <a:ext cx="8003232" cy="4525963"/>
          </a:xfrm>
        </p:spPr>
        <p:txBody>
          <a:bodyPr>
            <a:normAutofit fontScale="92500" lnSpcReduction="20000"/>
          </a:bodyPr>
          <a:lstStyle/>
          <a:p>
            <a:pPr marL="637200" indent="-457200">
              <a:buFont typeface="+mj-lt"/>
              <a:buAutoNum type="arabicPeriod"/>
            </a:pPr>
            <a:r>
              <a:rPr lang="en-NZ" sz="2600" dirty="0" smtClean="0"/>
              <a:t>The </a:t>
            </a:r>
            <a:r>
              <a:rPr lang="en-NZ" sz="2600" dirty="0"/>
              <a:t>replacement of a gas appliance with an equivalent gas appliance, </a:t>
            </a:r>
            <a:r>
              <a:rPr lang="en-NZ" sz="2600" dirty="0" smtClean="0"/>
              <a:t>provided— </a:t>
            </a:r>
            <a:endParaRPr lang="en-NZ" sz="2600" dirty="0"/>
          </a:p>
          <a:p>
            <a:pPr marL="637200" lvl="1" indent="0">
              <a:buNone/>
            </a:pPr>
            <a:r>
              <a:rPr lang="en-NZ" sz="2600" dirty="0"/>
              <a:t>(</a:t>
            </a:r>
            <a:r>
              <a:rPr lang="en-NZ" sz="2600" dirty="0" err="1"/>
              <a:t>i</a:t>
            </a:r>
            <a:r>
              <a:rPr lang="en-NZ" sz="2600" dirty="0"/>
              <a:t>) the work does not </a:t>
            </a:r>
            <a:r>
              <a:rPr lang="en-NZ" sz="2600" dirty="0" smtClean="0"/>
              <a:t>involve a significant change; </a:t>
            </a:r>
            <a:r>
              <a:rPr lang="en-NZ" sz="2600" dirty="0"/>
              <a:t>and </a:t>
            </a:r>
          </a:p>
          <a:p>
            <a:pPr marL="638175" lvl="1" indent="0">
              <a:buNone/>
            </a:pPr>
            <a:r>
              <a:rPr lang="en-NZ" sz="2600" dirty="0"/>
              <a:t>(ii) the appliance is not located in a caravan or boat with sleeping quarters. </a:t>
            </a:r>
            <a:endParaRPr lang="en-NZ" sz="2600" dirty="0" smtClean="0"/>
          </a:p>
          <a:p>
            <a:pPr marL="637200" indent="-457200">
              <a:buFont typeface="+mj-lt"/>
              <a:buAutoNum type="arabicPeriod"/>
              <a:tabLst>
                <a:tab pos="622300" algn="l"/>
              </a:tabLst>
            </a:pPr>
            <a:r>
              <a:rPr lang="en-NZ" sz="2600" dirty="0"/>
              <a:t>Gasfitting for the maintenance of fittings and appliances in an installation – other than repair work carried out following a notifiable accident.  </a:t>
            </a:r>
          </a:p>
          <a:p>
            <a:pPr marL="637200" lvl="1" indent="-457200">
              <a:buFont typeface="+mj-lt"/>
              <a:buAutoNum type="arabicPeriod" startAt="3"/>
              <a:tabLst>
                <a:tab pos="622300" algn="l"/>
              </a:tabLst>
            </a:pPr>
            <a:r>
              <a:rPr lang="en-NZ" sz="2600" dirty="0"/>
              <a:t>Replacement of instrumentation and related controls – provided the work doesn’t result in the repositioning or disturbance of other pipework. </a:t>
            </a:r>
          </a:p>
          <a:p>
            <a:pPr marL="638175" lvl="1" indent="0">
              <a:buNone/>
              <a:tabLst>
                <a:tab pos="622300" algn="l"/>
              </a:tabLst>
            </a:pPr>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8</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9155241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NZ" b="1" dirty="0" smtClean="0"/>
              <a:t>Low-risk gasfitting</a:t>
            </a:r>
            <a:endParaRPr lang="en-NZ" b="1" dirty="0"/>
          </a:p>
        </p:txBody>
      </p:sp>
      <p:sp>
        <p:nvSpPr>
          <p:cNvPr id="3" name="Content Placeholder 2"/>
          <p:cNvSpPr>
            <a:spLocks noGrp="1"/>
          </p:cNvSpPr>
          <p:nvPr>
            <p:ph idx="1"/>
          </p:nvPr>
        </p:nvSpPr>
        <p:spPr>
          <a:xfrm>
            <a:off x="457200" y="1600200"/>
            <a:ext cx="8003232" cy="4525963"/>
          </a:xfrm>
        </p:spPr>
        <p:txBody>
          <a:bodyPr>
            <a:normAutofit lnSpcReduction="10000"/>
          </a:bodyPr>
          <a:lstStyle/>
          <a:p>
            <a:pPr marL="637200" indent="-457200">
              <a:buFont typeface="+mj-lt"/>
              <a:buAutoNum type="arabicPeriod" startAt="4"/>
            </a:pPr>
            <a:r>
              <a:rPr lang="en-NZ" sz="2400" dirty="0" smtClean="0">
                <a:solidFill>
                  <a:schemeClr val="tx1"/>
                </a:solidFill>
              </a:rPr>
              <a:t>Setting </a:t>
            </a:r>
            <a:r>
              <a:rPr lang="en-NZ" sz="2400" dirty="0">
                <a:solidFill>
                  <a:schemeClr val="tx1"/>
                </a:solidFill>
              </a:rPr>
              <a:t>of safety devices, combustion conditions and controls that are not consumer (</a:t>
            </a:r>
            <a:r>
              <a:rPr lang="en-NZ" sz="2400" dirty="0" smtClean="0">
                <a:solidFill>
                  <a:schemeClr val="tx1"/>
                </a:solidFill>
              </a:rPr>
              <a:t>or </a:t>
            </a:r>
            <a:r>
              <a:rPr lang="en-NZ" sz="2400" dirty="0" err="1" smtClean="0">
                <a:solidFill>
                  <a:schemeClr val="tx1"/>
                </a:solidFill>
              </a:rPr>
              <a:t>refueller</a:t>
            </a:r>
            <a:r>
              <a:rPr lang="en-NZ" sz="2400" dirty="0" smtClean="0">
                <a:solidFill>
                  <a:schemeClr val="tx1"/>
                </a:solidFill>
              </a:rPr>
              <a:t>) adjustable. </a:t>
            </a:r>
          </a:p>
          <a:p>
            <a:pPr marL="637200" indent="-457200">
              <a:buFont typeface="+mj-lt"/>
              <a:buAutoNum type="arabicPeriod" startAt="5"/>
            </a:pPr>
            <a:r>
              <a:rPr lang="en-NZ" sz="2400" dirty="0">
                <a:solidFill>
                  <a:schemeClr val="tx1"/>
                </a:solidFill>
              </a:rPr>
              <a:t>Gasfitting in a gas engineering workshop, manufacturing facility, gas test facility, laboratory, hospital, research project, or teaching institution, but only if— </a:t>
            </a:r>
          </a:p>
          <a:p>
            <a:pPr marL="1152525" lvl="1" indent="-514350" defTabSz="914400">
              <a:buAutoNum type="romanLcParenBoth"/>
              <a:tabLst>
                <a:tab pos="622300" algn="l"/>
              </a:tabLst>
            </a:pPr>
            <a:r>
              <a:rPr lang="en-NZ" sz="2400" dirty="0">
                <a:solidFill>
                  <a:schemeClr val="dk1"/>
                </a:solidFill>
              </a:rPr>
              <a:t>the work is the installation of temporary </a:t>
            </a:r>
            <a:r>
              <a:rPr lang="en-NZ" sz="2400" dirty="0" smtClean="0">
                <a:solidFill>
                  <a:schemeClr val="dk1"/>
                </a:solidFill>
              </a:rPr>
              <a:t>pipework; </a:t>
            </a:r>
            <a:r>
              <a:rPr lang="en-NZ" sz="2400" dirty="0">
                <a:solidFill>
                  <a:schemeClr val="dk1"/>
                </a:solidFill>
              </a:rPr>
              <a:t>and </a:t>
            </a:r>
          </a:p>
          <a:p>
            <a:pPr marL="1152525" lvl="1" indent="-514350" defTabSz="914400">
              <a:buAutoNum type="romanLcParenBoth"/>
              <a:tabLst>
                <a:tab pos="622300" algn="l"/>
              </a:tabLst>
            </a:pPr>
            <a:r>
              <a:rPr lang="en-NZ" sz="2400" dirty="0">
                <a:solidFill>
                  <a:schemeClr val="dk1"/>
                </a:solidFill>
              </a:rPr>
              <a:t> the fittings or appliances are used for experimental, testing, demonstration, teaching, or research purposes.</a:t>
            </a:r>
            <a:endParaRPr lang="en-NZ" sz="2600" dirty="0"/>
          </a:p>
          <a:p>
            <a:pPr marL="638175" lvl="1" indent="0">
              <a:buNone/>
              <a:tabLst>
                <a:tab pos="622300" algn="l"/>
              </a:tabLst>
            </a:pPr>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9</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148388071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NZ" b="1" dirty="0"/>
              <a:t>High risk </a:t>
            </a:r>
            <a:r>
              <a:rPr lang="en-NZ" b="1" dirty="0" smtClean="0"/>
              <a:t>gasfitting</a:t>
            </a:r>
            <a:endParaRPr lang="en-NZ" b="1" dirty="0"/>
          </a:p>
        </p:txBody>
      </p:sp>
      <p:sp>
        <p:nvSpPr>
          <p:cNvPr id="3" name="Content Placeholder 2"/>
          <p:cNvSpPr>
            <a:spLocks noGrp="1"/>
          </p:cNvSpPr>
          <p:nvPr>
            <p:ph idx="1"/>
          </p:nvPr>
        </p:nvSpPr>
        <p:spPr/>
        <p:txBody>
          <a:bodyPr>
            <a:normAutofit/>
          </a:bodyPr>
          <a:lstStyle/>
          <a:p>
            <a:pPr marL="0" indent="0">
              <a:buNone/>
            </a:pPr>
            <a:r>
              <a:rPr lang="en-NZ" sz="2400" dirty="0" smtClean="0"/>
              <a:t>Work defined </a:t>
            </a:r>
            <a:r>
              <a:rPr lang="en-NZ" sz="2400" dirty="0"/>
              <a:t>as </a:t>
            </a:r>
            <a:r>
              <a:rPr lang="en-NZ" sz="2400" i="1" dirty="0"/>
              <a:t>high-risk gasfitting</a:t>
            </a:r>
            <a:r>
              <a:rPr lang="en-NZ" sz="2400" dirty="0"/>
              <a:t> means that additional care is considered necessary to improve the probability of </a:t>
            </a:r>
            <a:r>
              <a:rPr lang="en-NZ" sz="2400" dirty="0" smtClean="0"/>
              <a:t>compliance:   </a:t>
            </a:r>
          </a:p>
          <a:p>
            <a:pPr marL="457200" indent="-457200">
              <a:buFont typeface="Arial" pitchFamily="34" charset="0"/>
              <a:buChar char="•"/>
            </a:pPr>
            <a:r>
              <a:rPr lang="en-NZ" sz="2400" dirty="0" smtClean="0"/>
              <a:t>Work is outside scope of means of compliance </a:t>
            </a:r>
          </a:p>
          <a:p>
            <a:pPr marL="457200" indent="-457200">
              <a:buFont typeface="Arial" pitchFamily="34" charset="0"/>
              <a:buChar char="•"/>
            </a:pPr>
            <a:r>
              <a:rPr lang="en-NZ" sz="2400" dirty="0" smtClean="0"/>
              <a:t>Regulations apply installation standard outside its scope </a:t>
            </a:r>
          </a:p>
          <a:p>
            <a:pPr marL="457200" indent="-457200">
              <a:buFont typeface="Arial" pitchFamily="34" charset="0"/>
              <a:buChar char="•"/>
            </a:pPr>
            <a:r>
              <a:rPr lang="en-NZ" sz="2400" dirty="0" smtClean="0"/>
              <a:t>Additional hazards exist – </a:t>
            </a:r>
            <a:r>
              <a:rPr lang="en-NZ" sz="2400" dirty="0" err="1" smtClean="0"/>
              <a:t>eg</a:t>
            </a:r>
            <a:r>
              <a:rPr lang="en-NZ" sz="2400" dirty="0" smtClean="0"/>
              <a:t> proximity to hazardous area  </a:t>
            </a:r>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10</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302917726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NZ" b="1" dirty="0" smtClean="0"/>
              <a:t>High-risk gasfitting</a:t>
            </a:r>
            <a:endParaRPr lang="en-NZ" b="1" dirty="0"/>
          </a:p>
        </p:txBody>
      </p:sp>
      <p:sp>
        <p:nvSpPr>
          <p:cNvPr id="3" name="Content Placeholder 2"/>
          <p:cNvSpPr>
            <a:spLocks noGrp="1"/>
          </p:cNvSpPr>
          <p:nvPr>
            <p:ph idx="1"/>
          </p:nvPr>
        </p:nvSpPr>
        <p:spPr>
          <a:xfrm>
            <a:off x="457200" y="1243584"/>
            <a:ext cx="8375904" cy="5112766"/>
          </a:xfrm>
        </p:spPr>
        <p:txBody>
          <a:bodyPr>
            <a:normAutofit fontScale="92500" lnSpcReduction="10000"/>
          </a:bodyPr>
          <a:lstStyle/>
          <a:p>
            <a:pPr marL="638175" indent="-457200">
              <a:buFont typeface="+mj-lt"/>
              <a:buAutoNum type="arabicPeriod"/>
            </a:pPr>
            <a:r>
              <a:rPr lang="en-NZ" sz="2600" dirty="0">
                <a:solidFill>
                  <a:schemeClr val="dk1"/>
                </a:solidFill>
              </a:rPr>
              <a:t>Alteration of or addition to an existing installation </a:t>
            </a:r>
          </a:p>
          <a:p>
            <a:pPr marL="638175" indent="-457200">
              <a:buFont typeface="+mj-lt"/>
              <a:buAutoNum type="arabicPeriod"/>
            </a:pPr>
            <a:r>
              <a:rPr lang="en-NZ" sz="2600" dirty="0">
                <a:solidFill>
                  <a:schemeClr val="dk1"/>
                </a:solidFill>
              </a:rPr>
              <a:t>Work carried out in not accordance with the means of compliance in the Installation </a:t>
            </a:r>
            <a:r>
              <a:rPr lang="en-NZ" sz="2600" dirty="0" smtClean="0">
                <a:solidFill>
                  <a:schemeClr val="dk1"/>
                </a:solidFill>
              </a:rPr>
              <a:t>Standard </a:t>
            </a:r>
          </a:p>
          <a:p>
            <a:pPr marL="638175" indent="-457200">
              <a:buFont typeface="+mj-lt"/>
              <a:buAutoNum type="arabicPeriod"/>
            </a:pPr>
            <a:r>
              <a:rPr lang="en-NZ" sz="2600" dirty="0">
                <a:solidFill>
                  <a:schemeClr val="dk1"/>
                </a:solidFill>
              </a:rPr>
              <a:t>Work on an installation that includes gas pressure raising </a:t>
            </a:r>
            <a:r>
              <a:rPr lang="en-NZ" sz="2600" dirty="0" smtClean="0">
                <a:solidFill>
                  <a:schemeClr val="dk1"/>
                </a:solidFill>
              </a:rPr>
              <a:t>equipment</a:t>
            </a:r>
          </a:p>
          <a:p>
            <a:pPr marL="638175" indent="-457200">
              <a:buFont typeface="+mj-lt"/>
              <a:buAutoNum type="arabicPeriod"/>
            </a:pPr>
            <a:r>
              <a:rPr lang="en-NZ" sz="2600" dirty="0">
                <a:solidFill>
                  <a:schemeClr val="dk1"/>
                </a:solidFill>
              </a:rPr>
              <a:t>Repair work following a notifiable incident</a:t>
            </a:r>
          </a:p>
          <a:p>
            <a:pPr marL="638175" indent="-457200">
              <a:buFont typeface="+mj-lt"/>
              <a:buAutoNum type="arabicPeriod"/>
            </a:pPr>
            <a:r>
              <a:rPr lang="en-NZ" sz="2600" dirty="0">
                <a:solidFill>
                  <a:schemeClr val="dk1"/>
                </a:solidFill>
              </a:rPr>
              <a:t>Work on domestic premises where the maximum operating pressure is more than 7 </a:t>
            </a:r>
            <a:r>
              <a:rPr lang="en-NZ" sz="2600" dirty="0" err="1">
                <a:solidFill>
                  <a:schemeClr val="dk1"/>
                </a:solidFill>
              </a:rPr>
              <a:t>kPa</a:t>
            </a:r>
            <a:r>
              <a:rPr lang="en-NZ" sz="2600" dirty="0">
                <a:solidFill>
                  <a:schemeClr val="dk1"/>
                </a:solidFill>
              </a:rPr>
              <a:t> for NG or more than 14 </a:t>
            </a:r>
            <a:r>
              <a:rPr lang="en-NZ" sz="2600" dirty="0" err="1">
                <a:solidFill>
                  <a:schemeClr val="dk1"/>
                </a:solidFill>
              </a:rPr>
              <a:t>kPa</a:t>
            </a:r>
            <a:r>
              <a:rPr lang="en-NZ" sz="2600" dirty="0">
                <a:solidFill>
                  <a:schemeClr val="dk1"/>
                </a:solidFill>
              </a:rPr>
              <a:t> for LPG</a:t>
            </a:r>
          </a:p>
          <a:p>
            <a:pPr marL="638175" indent="-457200">
              <a:buFont typeface="+mj-lt"/>
              <a:buAutoNum type="arabicPeriod"/>
            </a:pPr>
            <a:r>
              <a:rPr lang="en-NZ" sz="2600" dirty="0">
                <a:solidFill>
                  <a:schemeClr val="dk1"/>
                </a:solidFill>
              </a:rPr>
              <a:t>Work in a building of more than three storeys which contains three or more separate dwellings</a:t>
            </a:r>
          </a:p>
          <a:p>
            <a:pPr marL="638175" lvl="1" indent="0">
              <a:buNone/>
              <a:tabLst>
                <a:tab pos="622300" algn="l"/>
              </a:tabLst>
            </a:pPr>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11</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192258341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NZ" b="1" dirty="0" smtClean="0"/>
              <a:t>High-risk gasfitting</a:t>
            </a:r>
            <a:endParaRPr lang="en-NZ" b="1" dirty="0"/>
          </a:p>
        </p:txBody>
      </p:sp>
      <p:sp>
        <p:nvSpPr>
          <p:cNvPr id="3" name="Content Placeholder 2"/>
          <p:cNvSpPr>
            <a:spLocks noGrp="1"/>
          </p:cNvSpPr>
          <p:nvPr>
            <p:ph idx="1"/>
          </p:nvPr>
        </p:nvSpPr>
        <p:spPr>
          <a:xfrm>
            <a:off x="457200" y="1243584"/>
            <a:ext cx="8375904" cy="5112766"/>
          </a:xfrm>
        </p:spPr>
        <p:txBody>
          <a:bodyPr>
            <a:normAutofit fontScale="92500" lnSpcReduction="10000"/>
          </a:bodyPr>
          <a:lstStyle/>
          <a:p>
            <a:pPr marL="638175" indent="-457200">
              <a:buFont typeface="+mj-lt"/>
              <a:buAutoNum type="arabicPeriod" startAt="7"/>
            </a:pPr>
            <a:r>
              <a:rPr lang="en-NZ" sz="2400" dirty="0">
                <a:solidFill>
                  <a:schemeClr val="dk1"/>
                </a:solidFill>
              </a:rPr>
              <a:t>Work done to AS/NZS 5601.1 but where the pressure supply to the installation is greater than 200 </a:t>
            </a:r>
            <a:r>
              <a:rPr lang="en-NZ" sz="2400" dirty="0" err="1" smtClean="0">
                <a:solidFill>
                  <a:schemeClr val="dk1"/>
                </a:solidFill>
              </a:rPr>
              <a:t>kPa</a:t>
            </a:r>
            <a:r>
              <a:rPr lang="en-NZ" sz="2400" dirty="0" smtClean="0">
                <a:solidFill>
                  <a:schemeClr val="dk1"/>
                </a:solidFill>
              </a:rPr>
              <a:t> </a:t>
            </a:r>
            <a:endParaRPr lang="en-NZ" sz="2400" dirty="0" smtClean="0"/>
          </a:p>
          <a:p>
            <a:pPr marL="638175" indent="-457200">
              <a:buFont typeface="+mj-lt"/>
              <a:buAutoNum type="arabicPeriod" startAt="7"/>
            </a:pPr>
            <a:r>
              <a:rPr lang="en-NZ" sz="2400" dirty="0">
                <a:solidFill>
                  <a:schemeClr val="dk1"/>
                </a:solidFill>
              </a:rPr>
              <a:t>Work done to AS/NZS 5601.2 but where the pressure supply of the installation is greater than 3 </a:t>
            </a:r>
            <a:r>
              <a:rPr lang="en-NZ" sz="2400" dirty="0" err="1">
                <a:solidFill>
                  <a:schemeClr val="dk1"/>
                </a:solidFill>
              </a:rPr>
              <a:t>kPa</a:t>
            </a:r>
            <a:r>
              <a:rPr lang="en-NZ" sz="2400" dirty="0" smtClean="0">
                <a:solidFill>
                  <a:schemeClr val="dk1"/>
                </a:solidFill>
              </a:rPr>
              <a:t> </a:t>
            </a:r>
          </a:p>
          <a:p>
            <a:pPr marL="638175" indent="-457200">
              <a:buFont typeface="+mj-lt"/>
              <a:buAutoNum type="arabicPeriod" startAt="7"/>
            </a:pPr>
            <a:r>
              <a:rPr lang="en-NZ" sz="2400" dirty="0">
                <a:solidFill>
                  <a:schemeClr val="dk1"/>
                </a:solidFill>
              </a:rPr>
              <a:t>Work done within 20 metres of a hazardous area</a:t>
            </a:r>
            <a:endParaRPr lang="en-NZ" sz="2400" dirty="0" smtClean="0">
              <a:solidFill>
                <a:schemeClr val="dk1"/>
              </a:solidFill>
            </a:endParaRPr>
          </a:p>
          <a:p>
            <a:pPr marL="638175" indent="-457200">
              <a:buFont typeface="+mj-lt"/>
              <a:buAutoNum type="arabicPeriod" startAt="7"/>
            </a:pPr>
            <a:r>
              <a:rPr lang="en-NZ" sz="2400" dirty="0">
                <a:solidFill>
                  <a:schemeClr val="dk1"/>
                </a:solidFill>
              </a:rPr>
              <a:t>Work in a building in which air pressure is controlled by a mechanical ventilation system </a:t>
            </a:r>
            <a:endParaRPr lang="en-NZ" sz="2400" dirty="0" smtClean="0">
              <a:solidFill>
                <a:schemeClr val="dk1"/>
              </a:solidFill>
            </a:endParaRPr>
          </a:p>
          <a:p>
            <a:pPr marL="638175" indent="-457200">
              <a:buFont typeface="+mj-lt"/>
              <a:buAutoNum type="arabicPeriod" startAt="7"/>
            </a:pPr>
            <a:r>
              <a:rPr lang="en-NZ" sz="2400" dirty="0">
                <a:solidFill>
                  <a:schemeClr val="dk1"/>
                </a:solidFill>
              </a:rPr>
              <a:t>Work where air for combustion is provided by mechanical means either at above or below atmospheric pressure </a:t>
            </a:r>
            <a:endParaRPr lang="en-NZ" sz="2400" dirty="0" smtClean="0">
              <a:solidFill>
                <a:schemeClr val="dk1"/>
              </a:solidFill>
            </a:endParaRPr>
          </a:p>
          <a:p>
            <a:pPr marL="638175" indent="-457200">
              <a:buFont typeface="+mj-lt"/>
              <a:buAutoNum type="arabicPeriod" startAt="7"/>
            </a:pPr>
            <a:r>
              <a:rPr lang="en-NZ" sz="2400" dirty="0">
                <a:solidFill>
                  <a:schemeClr val="dk1"/>
                </a:solidFill>
              </a:rPr>
              <a:t>Work in a caravan or boat with sleeping </a:t>
            </a:r>
            <a:r>
              <a:rPr lang="en-NZ" sz="2400" dirty="0" smtClean="0">
                <a:solidFill>
                  <a:schemeClr val="dk1"/>
                </a:solidFill>
              </a:rPr>
              <a:t>accommodation</a:t>
            </a:r>
            <a:endParaRPr lang="en-NZ" sz="2400" dirty="0">
              <a:solidFill>
                <a:schemeClr val="dk1"/>
              </a:solidFill>
            </a:endParaRPr>
          </a:p>
        </p:txBody>
      </p:sp>
      <p:sp>
        <p:nvSpPr>
          <p:cNvPr id="4" name="Slide Number Placeholder 3"/>
          <p:cNvSpPr>
            <a:spLocks noGrp="1"/>
          </p:cNvSpPr>
          <p:nvPr>
            <p:ph type="sldNum" sz="quarter" idx="12"/>
          </p:nvPr>
        </p:nvSpPr>
        <p:spPr/>
        <p:txBody>
          <a:bodyPr/>
          <a:lstStyle/>
          <a:p>
            <a:fld id="{7437B3C9-9E9E-40F8-97E2-36BC8BE4E2D3}" type="slidenum">
              <a:rPr lang="en-NZ" smtClean="0"/>
              <a:t>12</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65166972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NZ" dirty="0"/>
              <a:t>General </a:t>
            </a:r>
            <a:r>
              <a:rPr lang="en-NZ" dirty="0" smtClean="0"/>
              <a:t>gasfitting</a:t>
            </a:r>
            <a:endParaRPr lang="en-NZ" b="1" dirty="0"/>
          </a:p>
        </p:txBody>
      </p:sp>
      <p:sp>
        <p:nvSpPr>
          <p:cNvPr id="3" name="Content Placeholder 2"/>
          <p:cNvSpPr>
            <a:spLocks noGrp="1"/>
          </p:cNvSpPr>
          <p:nvPr>
            <p:ph idx="1"/>
          </p:nvPr>
        </p:nvSpPr>
        <p:spPr>
          <a:xfrm>
            <a:off x="457200" y="1243584"/>
            <a:ext cx="8375904" cy="5112766"/>
          </a:xfrm>
        </p:spPr>
        <p:txBody>
          <a:bodyPr>
            <a:normAutofit/>
          </a:bodyPr>
          <a:lstStyle/>
          <a:p>
            <a:r>
              <a:rPr lang="en-NZ" sz="2400" dirty="0"/>
              <a:t>… everything </a:t>
            </a:r>
            <a:r>
              <a:rPr lang="en-NZ" sz="2400" dirty="0" smtClean="0"/>
              <a:t>else</a:t>
            </a:r>
            <a:r>
              <a:rPr lang="en-NZ" sz="2400" dirty="0">
                <a:solidFill>
                  <a:schemeClr val="dk1"/>
                </a:solidFill>
              </a:rPr>
              <a:t> </a:t>
            </a:r>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13</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68110583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NZ" b="1" dirty="0" smtClean="0"/>
              <a:t>Examples</a:t>
            </a:r>
            <a:endParaRPr lang="en-NZ" dirty="0"/>
          </a:p>
        </p:txBody>
      </p:sp>
      <p:sp>
        <p:nvSpPr>
          <p:cNvPr id="3" name="Content Placeholder 2"/>
          <p:cNvSpPr>
            <a:spLocks noGrp="1"/>
          </p:cNvSpPr>
          <p:nvPr>
            <p:ph idx="1"/>
          </p:nvPr>
        </p:nvSpPr>
        <p:spPr/>
        <p:txBody>
          <a:bodyPr>
            <a:normAutofit/>
          </a:bodyPr>
          <a:lstStyle/>
          <a:p>
            <a:pPr marL="0" lvl="0" indent="0">
              <a:buNone/>
            </a:pPr>
            <a:r>
              <a:rPr lang="en-NZ" sz="2400" dirty="0" smtClean="0"/>
              <a:t>The following examples demonstrate how to work out the gasfitting risk category.  </a:t>
            </a:r>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14</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95012117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206"/>
            <a:ext cx="7696200" cy="1143000"/>
          </a:xfrm>
        </p:spPr>
        <p:txBody>
          <a:bodyPr>
            <a:normAutofit/>
          </a:bodyPr>
          <a:lstStyle/>
          <a:p>
            <a:r>
              <a:rPr lang="en-NZ" b="1" dirty="0" smtClean="0"/>
              <a:t>Example 1 – New installation</a:t>
            </a:r>
            <a:endParaRPr lang="en-NZ" dirty="0"/>
          </a:p>
        </p:txBody>
      </p:sp>
      <p:sp>
        <p:nvSpPr>
          <p:cNvPr id="3" name="Content Placeholder 2"/>
          <p:cNvSpPr>
            <a:spLocks noGrp="1"/>
          </p:cNvSpPr>
          <p:nvPr>
            <p:ph idx="1"/>
          </p:nvPr>
        </p:nvSpPr>
        <p:spPr/>
        <p:txBody>
          <a:bodyPr>
            <a:normAutofit/>
          </a:bodyPr>
          <a:lstStyle/>
          <a:p>
            <a:pPr marL="0" lvl="0" indent="0">
              <a:buNone/>
            </a:pPr>
            <a:r>
              <a:rPr lang="en-NZ" sz="2400" dirty="0" smtClean="0"/>
              <a:t>If </a:t>
            </a:r>
            <a:r>
              <a:rPr lang="en-NZ" sz="2400" dirty="0"/>
              <a:t>you install a </a:t>
            </a:r>
            <a:r>
              <a:rPr lang="en-NZ" sz="2400" dirty="0" smtClean="0"/>
              <a:t>storage water </a:t>
            </a:r>
            <a:r>
              <a:rPr lang="en-NZ" sz="2400" dirty="0"/>
              <a:t>heater in a new installation that meets the means of compliance in the installation </a:t>
            </a:r>
            <a:r>
              <a:rPr lang="en-NZ" sz="2400" dirty="0" smtClean="0"/>
              <a:t>standard:</a:t>
            </a:r>
            <a:endParaRPr lang="en-NZ" sz="2400" dirty="0"/>
          </a:p>
          <a:p>
            <a:pPr marL="342900" lvl="0" indent="-342900">
              <a:buFont typeface="Arial" pitchFamily="34" charset="0"/>
              <a:buChar char="•"/>
            </a:pPr>
            <a:r>
              <a:rPr lang="en-NZ" sz="2400" i="1" dirty="0"/>
              <a:t>The work is not low-risk or high-risk so it is general gasfitting</a:t>
            </a:r>
            <a:endParaRPr lang="en-NZ" sz="2400" dirty="0"/>
          </a:p>
          <a:p>
            <a:pPr marL="342900" lvl="0" indent="-342900">
              <a:buFont typeface="Arial" pitchFamily="34" charset="0"/>
              <a:buChar char="•"/>
            </a:pPr>
            <a:r>
              <a:rPr lang="en-NZ" sz="2400" i="1" dirty="0"/>
              <a:t>The work requires a </a:t>
            </a:r>
            <a:r>
              <a:rPr lang="en-NZ" sz="2400" i="1" dirty="0" err="1"/>
              <a:t>CoC</a:t>
            </a:r>
            <a:r>
              <a:rPr lang="en-NZ" sz="2400" i="1" dirty="0"/>
              <a:t> as well as a </a:t>
            </a:r>
            <a:r>
              <a:rPr lang="en-NZ" sz="2400" i="1" dirty="0" smtClean="0"/>
              <a:t>GSC</a:t>
            </a:r>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15</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55276572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NZ" b="1" dirty="0" smtClean="0"/>
              <a:t>Example 2 - Replacement</a:t>
            </a:r>
            <a:endParaRPr lang="en-NZ" dirty="0"/>
          </a:p>
        </p:txBody>
      </p:sp>
      <p:sp>
        <p:nvSpPr>
          <p:cNvPr id="3" name="Content Placeholder 2"/>
          <p:cNvSpPr>
            <a:spLocks noGrp="1"/>
          </p:cNvSpPr>
          <p:nvPr>
            <p:ph idx="1"/>
          </p:nvPr>
        </p:nvSpPr>
        <p:spPr/>
        <p:txBody>
          <a:bodyPr>
            <a:noAutofit/>
          </a:bodyPr>
          <a:lstStyle/>
          <a:p>
            <a:pPr marL="0" indent="0">
              <a:buNone/>
            </a:pPr>
            <a:r>
              <a:rPr lang="en-NZ" sz="2400" dirty="0"/>
              <a:t>If you replace a </a:t>
            </a:r>
            <a:r>
              <a:rPr lang="en-NZ" sz="2400" dirty="0" smtClean="0"/>
              <a:t>storage water </a:t>
            </a:r>
            <a:r>
              <a:rPr lang="en-NZ" sz="2400" dirty="0"/>
              <a:t>heater with an equivalent that does not result in a charge to the installation pipework, gas type, gas pressure, energy consumption, ventilation or operation of the installation:</a:t>
            </a:r>
          </a:p>
          <a:p>
            <a:pPr marL="342900" lvl="0" indent="-342900">
              <a:buFont typeface="Arial" pitchFamily="34" charset="0"/>
              <a:buChar char="•"/>
            </a:pPr>
            <a:r>
              <a:rPr lang="en-NZ" sz="2400" i="1" dirty="0"/>
              <a:t>The work is low-risk </a:t>
            </a:r>
            <a:r>
              <a:rPr lang="en-NZ" sz="2400" i="1" dirty="0" smtClean="0"/>
              <a:t>gasfitting because it meets one of the low-risk criteria</a:t>
            </a:r>
            <a:endParaRPr lang="en-NZ" sz="2400" dirty="0"/>
          </a:p>
          <a:p>
            <a:pPr marL="342900" lvl="0" indent="-342900">
              <a:buFont typeface="Arial" pitchFamily="34" charset="0"/>
              <a:buChar char="•"/>
            </a:pPr>
            <a:r>
              <a:rPr lang="en-NZ" sz="2400" i="1" dirty="0"/>
              <a:t>The work requires a </a:t>
            </a:r>
            <a:r>
              <a:rPr lang="en-NZ" sz="2400" i="1" dirty="0" smtClean="0"/>
              <a:t>GSC </a:t>
            </a:r>
          </a:p>
          <a:p>
            <a:pPr lvl="0"/>
            <a:r>
              <a:rPr lang="en-NZ" sz="1800" i="1" dirty="0" smtClean="0"/>
              <a:t>Note: This applies to any gasfitting involved in changing a part under warranty </a:t>
            </a:r>
            <a:endParaRPr lang="en-NZ" sz="1800" dirty="0"/>
          </a:p>
        </p:txBody>
      </p:sp>
      <p:sp>
        <p:nvSpPr>
          <p:cNvPr id="4" name="Slide Number Placeholder 3"/>
          <p:cNvSpPr>
            <a:spLocks noGrp="1"/>
          </p:cNvSpPr>
          <p:nvPr>
            <p:ph type="sldNum" sz="quarter" idx="12"/>
          </p:nvPr>
        </p:nvSpPr>
        <p:spPr/>
        <p:txBody>
          <a:bodyPr/>
          <a:lstStyle/>
          <a:p>
            <a:fld id="{7437B3C9-9E9E-40F8-97E2-36BC8BE4E2D3}" type="slidenum">
              <a:rPr lang="en-NZ" smtClean="0"/>
              <a:t>16</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38246136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206"/>
            <a:ext cx="8439150" cy="1143000"/>
          </a:xfrm>
        </p:spPr>
        <p:txBody>
          <a:bodyPr>
            <a:normAutofit/>
          </a:bodyPr>
          <a:lstStyle/>
          <a:p>
            <a:r>
              <a:rPr lang="en-NZ" b="1" dirty="0"/>
              <a:t>Example </a:t>
            </a:r>
            <a:r>
              <a:rPr lang="en-NZ" b="1" dirty="0" smtClean="0"/>
              <a:t>3 – modification</a:t>
            </a:r>
            <a:endParaRPr lang="en-NZ" b="1" dirty="0"/>
          </a:p>
        </p:txBody>
      </p:sp>
      <p:sp>
        <p:nvSpPr>
          <p:cNvPr id="3" name="Content Placeholder 2"/>
          <p:cNvSpPr>
            <a:spLocks noGrp="1"/>
          </p:cNvSpPr>
          <p:nvPr>
            <p:ph idx="1"/>
          </p:nvPr>
        </p:nvSpPr>
        <p:spPr/>
        <p:txBody>
          <a:bodyPr>
            <a:normAutofit/>
          </a:bodyPr>
          <a:lstStyle/>
          <a:p>
            <a:pPr marL="0" lvl="0" indent="0">
              <a:buNone/>
            </a:pPr>
            <a:r>
              <a:rPr lang="en-NZ" sz="2400" dirty="0" smtClean="0"/>
              <a:t>If you replace a storage </a:t>
            </a:r>
            <a:r>
              <a:rPr lang="en-NZ" sz="2400" dirty="0"/>
              <a:t>water heater </a:t>
            </a:r>
            <a:r>
              <a:rPr lang="en-NZ" sz="2400" dirty="0" smtClean="0"/>
              <a:t>with another of </a:t>
            </a:r>
            <a:r>
              <a:rPr lang="en-NZ" sz="2400" dirty="0"/>
              <a:t>the same energy consumption, no change to the flue, but a change in the position of the gas inlet connection on the heater from left hand to right </a:t>
            </a:r>
            <a:r>
              <a:rPr lang="en-NZ" sz="2400" dirty="0" smtClean="0"/>
              <a:t>hand:</a:t>
            </a:r>
            <a:endParaRPr lang="en-NZ" sz="2400" dirty="0"/>
          </a:p>
          <a:p>
            <a:pPr marL="342900" lvl="0" indent="-342900">
              <a:buFont typeface="Arial" pitchFamily="34" charset="0"/>
              <a:buChar char="•"/>
            </a:pPr>
            <a:r>
              <a:rPr lang="en-NZ" sz="2400" i="1" dirty="0"/>
              <a:t>The repositioning of the gas inlet connection makes the work general </a:t>
            </a:r>
            <a:r>
              <a:rPr lang="en-NZ" sz="2400" i="1" dirty="0" smtClean="0"/>
              <a:t>gasfitting – it is not low-risk and it is not high-risk</a:t>
            </a:r>
            <a:endParaRPr lang="en-NZ" sz="2400" dirty="0"/>
          </a:p>
          <a:p>
            <a:pPr marL="342900" lvl="0" indent="-342900">
              <a:buFont typeface="Arial" pitchFamily="34" charset="0"/>
              <a:buChar char="•"/>
            </a:pPr>
            <a:r>
              <a:rPr lang="en-NZ" sz="2400" i="1" dirty="0"/>
              <a:t>The work requires a </a:t>
            </a:r>
            <a:r>
              <a:rPr lang="en-NZ" sz="2400" i="1" dirty="0" err="1"/>
              <a:t>CoC</a:t>
            </a:r>
            <a:r>
              <a:rPr lang="en-NZ" sz="2400" i="1" dirty="0"/>
              <a:t> and a </a:t>
            </a:r>
            <a:r>
              <a:rPr lang="en-NZ" sz="2400" i="1" dirty="0" smtClean="0"/>
              <a:t>GSC   </a:t>
            </a:r>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17</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369957487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206"/>
            <a:ext cx="8420100" cy="866269"/>
          </a:xfrm>
        </p:spPr>
        <p:txBody>
          <a:bodyPr>
            <a:normAutofit/>
          </a:bodyPr>
          <a:lstStyle/>
          <a:p>
            <a:r>
              <a:rPr lang="en-NZ" b="1" dirty="0" smtClean="0"/>
              <a:t>Example 4 – other means of compliance</a:t>
            </a:r>
            <a:endParaRPr lang="en-NZ" dirty="0"/>
          </a:p>
        </p:txBody>
      </p:sp>
      <p:sp>
        <p:nvSpPr>
          <p:cNvPr id="3" name="Content Placeholder 2"/>
          <p:cNvSpPr>
            <a:spLocks noGrp="1"/>
          </p:cNvSpPr>
          <p:nvPr>
            <p:ph idx="1"/>
          </p:nvPr>
        </p:nvSpPr>
        <p:spPr>
          <a:xfrm>
            <a:off x="914400" y="1270503"/>
            <a:ext cx="7772400" cy="4525963"/>
          </a:xfrm>
        </p:spPr>
        <p:txBody>
          <a:bodyPr>
            <a:noAutofit/>
          </a:bodyPr>
          <a:lstStyle/>
          <a:p>
            <a:pPr marL="0" lvl="0" indent="0">
              <a:buNone/>
            </a:pPr>
            <a:r>
              <a:rPr lang="en-NZ" sz="2400" dirty="0"/>
              <a:t>If you install a </a:t>
            </a:r>
            <a:r>
              <a:rPr lang="en-NZ" sz="2400" dirty="0" smtClean="0"/>
              <a:t>storage water </a:t>
            </a:r>
            <a:r>
              <a:rPr lang="en-NZ" sz="2400" dirty="0"/>
              <a:t>heater in a new domestic installation that doesn’t meet the means of compliance in the installation standard:</a:t>
            </a:r>
          </a:p>
          <a:p>
            <a:pPr marL="342900" lvl="0" indent="-342900">
              <a:buFont typeface="Arial" pitchFamily="34" charset="0"/>
              <a:buChar char="•"/>
            </a:pPr>
            <a:r>
              <a:rPr lang="en-NZ" sz="2400" i="1" dirty="0"/>
              <a:t>There </a:t>
            </a:r>
            <a:r>
              <a:rPr lang="en-NZ" sz="2400" i="1" dirty="0" smtClean="0"/>
              <a:t>has </a:t>
            </a:r>
            <a:r>
              <a:rPr lang="en-NZ" sz="2400" i="1" dirty="0"/>
              <a:t>to be a </a:t>
            </a:r>
            <a:r>
              <a:rPr lang="en-NZ" sz="2400" i="1" dirty="0" smtClean="0"/>
              <a:t>Certified Design if not using means of compliance in the Installation Standard </a:t>
            </a:r>
            <a:endParaRPr lang="en-NZ" sz="2400" dirty="0"/>
          </a:p>
          <a:p>
            <a:pPr marL="342900" lvl="0" indent="-342900">
              <a:buFont typeface="Arial" pitchFamily="34" charset="0"/>
              <a:buChar char="•"/>
            </a:pPr>
            <a:r>
              <a:rPr lang="en-NZ" sz="2400" i="1" dirty="0"/>
              <a:t>The work is not </a:t>
            </a:r>
            <a:r>
              <a:rPr lang="en-NZ" sz="2400" i="1" dirty="0" smtClean="0"/>
              <a:t>low-risk; it </a:t>
            </a:r>
            <a:r>
              <a:rPr lang="en-NZ" sz="2400" i="1" dirty="0"/>
              <a:t>is high-risk because it meets one of the high-risk criteria</a:t>
            </a:r>
            <a:endParaRPr lang="en-NZ" sz="2400" dirty="0"/>
          </a:p>
          <a:p>
            <a:pPr marL="342900" indent="-342900">
              <a:buFont typeface="Arial" pitchFamily="34" charset="0"/>
              <a:buChar char="•"/>
            </a:pPr>
            <a:r>
              <a:rPr lang="en-NZ" sz="2400" i="1" dirty="0"/>
              <a:t>The work requires a </a:t>
            </a:r>
            <a:r>
              <a:rPr lang="en-NZ" sz="2400" i="1" dirty="0" err="1"/>
              <a:t>CoC</a:t>
            </a:r>
            <a:r>
              <a:rPr lang="en-NZ" sz="2400" i="1" dirty="0"/>
              <a:t> and a GSC, and </a:t>
            </a:r>
            <a:r>
              <a:rPr lang="en-NZ" sz="2400" i="1" dirty="0" smtClean="0"/>
              <a:t>details on </a:t>
            </a:r>
            <a:r>
              <a:rPr lang="en-NZ" sz="2400" i="1" dirty="0"/>
              <a:t>the high-risk register</a:t>
            </a:r>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18</a:t>
            </a:fld>
            <a:endParaRPr lang="en-NZ" dirty="0"/>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346647738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NZ" b="1" dirty="0" smtClean="0"/>
              <a:t>Example 5 – Pipework only</a:t>
            </a:r>
            <a:endParaRPr lang="en-NZ" dirty="0"/>
          </a:p>
        </p:txBody>
      </p:sp>
      <p:sp>
        <p:nvSpPr>
          <p:cNvPr id="3" name="Content Placeholder 2"/>
          <p:cNvSpPr>
            <a:spLocks noGrp="1"/>
          </p:cNvSpPr>
          <p:nvPr>
            <p:ph idx="1"/>
          </p:nvPr>
        </p:nvSpPr>
        <p:spPr>
          <a:xfrm>
            <a:off x="914400" y="1023366"/>
            <a:ext cx="7772400" cy="5085334"/>
          </a:xfrm>
        </p:spPr>
        <p:txBody>
          <a:bodyPr>
            <a:noAutofit/>
          </a:bodyPr>
          <a:lstStyle/>
          <a:p>
            <a:pPr marL="0" lvl="0" indent="0">
              <a:buNone/>
            </a:pPr>
            <a:r>
              <a:rPr lang="en-NZ" sz="2400" dirty="0"/>
              <a:t>If you install the pipework for the new installation of a </a:t>
            </a:r>
            <a:r>
              <a:rPr lang="en-NZ" sz="2400" dirty="0" smtClean="0"/>
              <a:t>storage water </a:t>
            </a:r>
            <a:r>
              <a:rPr lang="en-NZ" sz="2400" dirty="0"/>
              <a:t>heater without connecting it to the gas supply, and someone else is going to install </a:t>
            </a:r>
            <a:r>
              <a:rPr lang="en-NZ" sz="2400" dirty="0" smtClean="0"/>
              <a:t>the appliances and connect the gas supply:</a:t>
            </a:r>
            <a:endParaRPr lang="en-NZ" sz="2400" dirty="0"/>
          </a:p>
          <a:p>
            <a:pPr marL="342900" lvl="0" indent="-342900">
              <a:buFont typeface="Arial" pitchFamily="34" charset="0"/>
              <a:buChar char="•"/>
            </a:pPr>
            <a:r>
              <a:rPr lang="en-NZ" sz="2000" i="1" dirty="0"/>
              <a:t>The </a:t>
            </a:r>
            <a:r>
              <a:rPr lang="en-NZ" sz="2000" i="1" dirty="0" smtClean="0"/>
              <a:t>pipework installation is </a:t>
            </a:r>
            <a:r>
              <a:rPr lang="en-NZ" sz="2000" i="1" dirty="0"/>
              <a:t>not low-risk or high-risk so it is general </a:t>
            </a:r>
            <a:r>
              <a:rPr lang="en-NZ" sz="2000" i="1" dirty="0" smtClean="0"/>
              <a:t>gasfitting &amp; </a:t>
            </a:r>
            <a:endParaRPr lang="en-NZ" sz="2000" dirty="0"/>
          </a:p>
          <a:p>
            <a:pPr marL="342900" lvl="0" indent="-342900">
              <a:buFont typeface="Arial" pitchFamily="34" charset="0"/>
              <a:buChar char="•"/>
            </a:pPr>
            <a:r>
              <a:rPr lang="en-NZ" sz="2000" i="1" dirty="0" smtClean="0"/>
              <a:t>This </a:t>
            </a:r>
            <a:r>
              <a:rPr lang="en-NZ" sz="2000" i="1" dirty="0"/>
              <a:t>work requires a </a:t>
            </a:r>
            <a:r>
              <a:rPr lang="en-NZ" sz="2000" i="1" dirty="0" err="1"/>
              <a:t>CoC</a:t>
            </a:r>
            <a:r>
              <a:rPr lang="en-NZ" sz="2000" i="1" dirty="0"/>
              <a:t> for the part </a:t>
            </a:r>
            <a:r>
              <a:rPr lang="en-NZ" sz="2000" i="1" dirty="0" smtClean="0"/>
              <a:t>installation </a:t>
            </a:r>
          </a:p>
          <a:p>
            <a:pPr marL="342900" lvl="0" indent="-342900">
              <a:buFont typeface="Arial" pitchFamily="34" charset="0"/>
              <a:buChar char="•"/>
            </a:pPr>
            <a:r>
              <a:rPr lang="en-NZ" sz="2000" i="1" dirty="0" smtClean="0"/>
              <a:t>Other parts of the work also require a </a:t>
            </a:r>
            <a:r>
              <a:rPr lang="en-NZ" sz="2000" i="1" dirty="0" err="1" smtClean="0"/>
              <a:t>CoC</a:t>
            </a:r>
            <a:endParaRPr lang="en-NZ" sz="2000" i="1" dirty="0" smtClean="0"/>
          </a:p>
          <a:p>
            <a:pPr marL="342900" lvl="0" indent="-342900">
              <a:buFont typeface="Arial" pitchFamily="34" charset="0"/>
              <a:buChar char="•"/>
            </a:pPr>
            <a:r>
              <a:rPr lang="en-NZ" sz="2000" i="1" dirty="0" smtClean="0"/>
              <a:t>The installation will require </a:t>
            </a:r>
            <a:r>
              <a:rPr lang="en-NZ" sz="2000" i="1" dirty="0"/>
              <a:t>a GSC when it is connected by the person who connects the gas </a:t>
            </a:r>
            <a:r>
              <a:rPr lang="en-NZ" sz="2000" i="1" dirty="0" smtClean="0"/>
              <a:t>supply, or when completed</a:t>
            </a:r>
            <a:endParaRPr lang="en-NZ" sz="2000" dirty="0"/>
          </a:p>
          <a:p>
            <a:pPr marL="342900" lvl="0" indent="-342900">
              <a:buFont typeface="Arial" pitchFamily="34" charset="0"/>
              <a:buChar char="•"/>
            </a:pPr>
            <a:r>
              <a:rPr lang="en-NZ" sz="2000" i="1" dirty="0"/>
              <a:t>The person doing the connection may rely on the </a:t>
            </a:r>
            <a:r>
              <a:rPr lang="en-NZ" sz="2000" i="1" dirty="0" err="1"/>
              <a:t>CoC</a:t>
            </a:r>
            <a:r>
              <a:rPr lang="en-NZ" sz="2000" i="1" dirty="0"/>
              <a:t> for the pipework</a:t>
            </a:r>
            <a:endParaRPr lang="en-NZ" sz="2000" dirty="0"/>
          </a:p>
        </p:txBody>
      </p:sp>
      <p:sp>
        <p:nvSpPr>
          <p:cNvPr id="4" name="Slide Number Placeholder 3"/>
          <p:cNvSpPr>
            <a:spLocks noGrp="1"/>
          </p:cNvSpPr>
          <p:nvPr>
            <p:ph type="sldNum" sz="quarter" idx="12"/>
          </p:nvPr>
        </p:nvSpPr>
        <p:spPr/>
        <p:txBody>
          <a:bodyPr/>
          <a:lstStyle/>
          <a:p>
            <a:fld id="{7437B3C9-9E9E-40F8-97E2-36BC8BE4E2D3}" type="slidenum">
              <a:rPr lang="en-NZ" smtClean="0"/>
              <a:t>19</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14342078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67206"/>
            <a:ext cx="7705725" cy="1143000"/>
          </a:xfrm>
        </p:spPr>
        <p:txBody>
          <a:bodyPr>
            <a:normAutofit/>
          </a:bodyPr>
          <a:lstStyle/>
          <a:p>
            <a:r>
              <a:rPr lang="en-NZ" b="1" dirty="0" smtClean="0"/>
              <a:t>Example 6 – Pipework and connection</a:t>
            </a:r>
            <a:endParaRPr lang="en-NZ" dirty="0"/>
          </a:p>
        </p:txBody>
      </p:sp>
      <p:sp>
        <p:nvSpPr>
          <p:cNvPr id="3" name="Content Placeholder 2"/>
          <p:cNvSpPr>
            <a:spLocks noGrp="1"/>
          </p:cNvSpPr>
          <p:nvPr>
            <p:ph idx="1"/>
          </p:nvPr>
        </p:nvSpPr>
        <p:spPr>
          <a:xfrm>
            <a:off x="914400" y="1470528"/>
            <a:ext cx="7772400" cy="4738248"/>
          </a:xfrm>
        </p:spPr>
        <p:txBody>
          <a:bodyPr>
            <a:noAutofit/>
          </a:bodyPr>
          <a:lstStyle/>
          <a:p>
            <a:pPr marL="0" indent="0">
              <a:buNone/>
            </a:pPr>
            <a:r>
              <a:rPr lang="en-NZ" sz="2400" dirty="0"/>
              <a:t>If you install the pipework for the new installation of a </a:t>
            </a:r>
            <a:r>
              <a:rPr lang="en-NZ" sz="2400" dirty="0" smtClean="0"/>
              <a:t>storage water </a:t>
            </a:r>
            <a:r>
              <a:rPr lang="en-NZ" sz="2400" dirty="0"/>
              <a:t>heater and connect it to the gas </a:t>
            </a:r>
            <a:r>
              <a:rPr lang="en-NZ" sz="2400" dirty="0" smtClean="0"/>
              <a:t>supply and </a:t>
            </a:r>
            <a:r>
              <a:rPr lang="en-NZ" sz="2400" dirty="0"/>
              <a:t>someone else is going to install the appliances and connect the </a:t>
            </a:r>
            <a:r>
              <a:rPr lang="en-NZ" sz="2400" dirty="0" smtClean="0"/>
              <a:t>appliance:</a:t>
            </a:r>
            <a:endParaRPr lang="en-NZ" sz="2400" dirty="0"/>
          </a:p>
          <a:p>
            <a:pPr marL="342900" lvl="0" indent="-342900">
              <a:buFont typeface="Arial" pitchFamily="34" charset="0"/>
              <a:buChar char="•"/>
            </a:pPr>
            <a:r>
              <a:rPr lang="en-NZ" sz="2400" i="1" dirty="0" smtClean="0"/>
              <a:t>The pipework installation is </a:t>
            </a:r>
            <a:r>
              <a:rPr lang="en-NZ" sz="2400" i="1" dirty="0"/>
              <a:t>not low-risk or high-risk so it is general gasfitting</a:t>
            </a:r>
            <a:endParaRPr lang="en-NZ" sz="2400" dirty="0"/>
          </a:p>
          <a:p>
            <a:pPr marL="342900" lvl="0" indent="-342900">
              <a:buFont typeface="Arial" pitchFamily="34" charset="0"/>
              <a:buChar char="•"/>
            </a:pPr>
            <a:r>
              <a:rPr lang="en-NZ" sz="2400" i="1" dirty="0"/>
              <a:t>The work requires a </a:t>
            </a:r>
            <a:r>
              <a:rPr lang="en-NZ" sz="2400" i="1" dirty="0" err="1"/>
              <a:t>CoC</a:t>
            </a:r>
            <a:r>
              <a:rPr lang="en-NZ" sz="2400" i="1" dirty="0"/>
              <a:t> and GSC for the part installation</a:t>
            </a:r>
            <a:endParaRPr lang="en-NZ" sz="2400" dirty="0"/>
          </a:p>
          <a:p>
            <a:pPr marL="342900" lvl="0" indent="-342900">
              <a:buFont typeface="Arial" pitchFamily="34" charset="0"/>
              <a:buChar char="•"/>
            </a:pPr>
            <a:r>
              <a:rPr lang="en-NZ" sz="2400" i="1" dirty="0"/>
              <a:t>The installation of the appliance </a:t>
            </a:r>
            <a:r>
              <a:rPr lang="en-NZ" sz="2400" i="1" dirty="0" smtClean="0"/>
              <a:t>is not low-risk or high-risk, and requires </a:t>
            </a:r>
            <a:r>
              <a:rPr lang="en-NZ" sz="2400" i="1" dirty="0"/>
              <a:t>a </a:t>
            </a:r>
            <a:r>
              <a:rPr lang="en-NZ" sz="2400" i="1" dirty="0" err="1"/>
              <a:t>CoC</a:t>
            </a:r>
            <a:r>
              <a:rPr lang="en-NZ" sz="2400" i="1" dirty="0"/>
              <a:t> and GSC when it is connected</a:t>
            </a:r>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20</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44338841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NZ" b="1" dirty="0"/>
              <a:t>Example 7 – Repairs</a:t>
            </a:r>
          </a:p>
        </p:txBody>
      </p:sp>
      <p:sp>
        <p:nvSpPr>
          <p:cNvPr id="3" name="Content Placeholder 2"/>
          <p:cNvSpPr>
            <a:spLocks noGrp="1"/>
          </p:cNvSpPr>
          <p:nvPr>
            <p:ph idx="1"/>
          </p:nvPr>
        </p:nvSpPr>
        <p:spPr/>
        <p:txBody>
          <a:bodyPr>
            <a:noAutofit/>
          </a:bodyPr>
          <a:lstStyle/>
          <a:p>
            <a:pPr marL="0" indent="0">
              <a:buNone/>
            </a:pPr>
            <a:r>
              <a:rPr lang="en-NZ" sz="2400" dirty="0"/>
              <a:t>The repair of damage to pipework </a:t>
            </a:r>
            <a:r>
              <a:rPr lang="en-NZ" sz="2400" dirty="0" smtClean="0"/>
              <a:t>is regarded </a:t>
            </a:r>
            <a:r>
              <a:rPr lang="en-NZ" sz="2400" dirty="0"/>
              <a:t>as maintenance of </a:t>
            </a:r>
            <a:r>
              <a:rPr lang="en-NZ" sz="2400" dirty="0" smtClean="0"/>
              <a:t>fittings, unless </a:t>
            </a:r>
            <a:r>
              <a:rPr lang="en-NZ" sz="2400" dirty="0"/>
              <a:t>it is repair work following a notifiable </a:t>
            </a:r>
            <a:r>
              <a:rPr lang="en-NZ" sz="2400" dirty="0" smtClean="0"/>
              <a:t>accident.   </a:t>
            </a:r>
            <a:endParaRPr lang="en-NZ" sz="2400" dirty="0"/>
          </a:p>
          <a:p>
            <a:pPr lvl="0"/>
            <a:r>
              <a:rPr lang="en-NZ" sz="2400" dirty="0" smtClean="0"/>
              <a:t>For example, brazing </a:t>
            </a:r>
            <a:r>
              <a:rPr lang="en-NZ" sz="2400" dirty="0"/>
              <a:t>to repair damage done by a builder's nail driven into a copper </a:t>
            </a:r>
            <a:r>
              <a:rPr lang="en-NZ" sz="2400" dirty="0" smtClean="0"/>
              <a:t>pipe:  </a:t>
            </a:r>
            <a:endParaRPr lang="en-NZ" sz="2400" dirty="0"/>
          </a:p>
          <a:p>
            <a:pPr marL="342900" lvl="0" indent="-342900">
              <a:buFont typeface="Arial" pitchFamily="34" charset="0"/>
              <a:buChar char="•"/>
            </a:pPr>
            <a:r>
              <a:rPr lang="en-NZ" sz="2400" i="1" dirty="0"/>
              <a:t>The </a:t>
            </a:r>
            <a:r>
              <a:rPr lang="en-NZ" sz="2400" i="1" dirty="0" smtClean="0"/>
              <a:t>work is </a:t>
            </a:r>
            <a:r>
              <a:rPr lang="en-NZ" sz="2400" i="1" dirty="0"/>
              <a:t>low-risk gasfitting </a:t>
            </a:r>
            <a:r>
              <a:rPr lang="en-NZ" sz="2400" i="1" dirty="0" smtClean="0"/>
              <a:t>and a </a:t>
            </a:r>
            <a:r>
              <a:rPr lang="en-NZ" sz="2400" i="1" dirty="0" err="1" smtClean="0"/>
              <a:t>CoC</a:t>
            </a:r>
            <a:r>
              <a:rPr lang="en-NZ" sz="2400" i="1" dirty="0" smtClean="0"/>
              <a:t> is not required </a:t>
            </a:r>
          </a:p>
          <a:p>
            <a:pPr marL="342900" lvl="0" indent="-342900">
              <a:buFont typeface="Arial" pitchFamily="34" charset="0"/>
              <a:buChar char="•"/>
            </a:pPr>
            <a:r>
              <a:rPr lang="en-NZ" sz="2400" i="1" dirty="0" smtClean="0"/>
              <a:t>The connected or completed </a:t>
            </a:r>
            <a:r>
              <a:rPr lang="en-NZ" sz="2400" i="1" dirty="0"/>
              <a:t>gasfitting work requires a GSC. </a:t>
            </a:r>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21</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423243004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85750"/>
            <a:ext cx="8229600" cy="742950"/>
          </a:xfrm>
        </p:spPr>
        <p:txBody>
          <a:bodyPr>
            <a:normAutofit/>
          </a:bodyPr>
          <a:lstStyle/>
          <a:p>
            <a:r>
              <a:rPr lang="en-NZ" b="1" dirty="0" smtClean="0"/>
              <a:t>Responsibility – part installation</a:t>
            </a:r>
            <a:endParaRPr lang="en-NZ" dirty="0"/>
          </a:p>
        </p:txBody>
      </p:sp>
      <p:sp>
        <p:nvSpPr>
          <p:cNvPr id="3" name="Content Placeholder 2"/>
          <p:cNvSpPr>
            <a:spLocks noGrp="1"/>
          </p:cNvSpPr>
          <p:nvPr>
            <p:ph idx="1"/>
          </p:nvPr>
        </p:nvSpPr>
        <p:spPr>
          <a:xfrm>
            <a:off x="457200" y="1340768"/>
            <a:ext cx="8229600" cy="4785395"/>
          </a:xfrm>
        </p:spPr>
        <p:txBody>
          <a:bodyPr>
            <a:normAutofit fontScale="47500" lnSpcReduction="20000"/>
          </a:bodyPr>
          <a:lstStyle/>
          <a:p>
            <a:pPr marL="0" indent="0">
              <a:buNone/>
            </a:pPr>
            <a:r>
              <a:rPr lang="en-NZ" sz="4400" dirty="0" smtClean="0"/>
              <a:t>If you work on part of an installation, under </a:t>
            </a:r>
            <a:r>
              <a:rPr lang="en-NZ" sz="4400" dirty="0"/>
              <a:t>GSMR 52B you, as certifier, have to be satisfied that: </a:t>
            </a:r>
            <a:endParaRPr lang="en-NZ" sz="4400" dirty="0" smtClean="0"/>
          </a:p>
          <a:p>
            <a:pPr lvl="1"/>
            <a:r>
              <a:rPr lang="en-NZ" sz="4400" dirty="0"/>
              <a:t>the part installation worked on is safe to use, and </a:t>
            </a:r>
          </a:p>
          <a:p>
            <a:pPr lvl="1"/>
            <a:r>
              <a:rPr lang="en-NZ" sz="4400" dirty="0"/>
              <a:t>the work has not adversely affected any other part of the installation </a:t>
            </a:r>
          </a:p>
          <a:p>
            <a:pPr marL="0" indent="0">
              <a:buNone/>
            </a:pPr>
            <a:r>
              <a:rPr lang="en-NZ" sz="4400" dirty="0" smtClean="0"/>
              <a:t>For example, if </a:t>
            </a:r>
            <a:r>
              <a:rPr lang="en-NZ" sz="4400" dirty="0"/>
              <a:t>you are </a:t>
            </a:r>
            <a:r>
              <a:rPr lang="en-NZ" sz="4400" dirty="0" smtClean="0"/>
              <a:t>replacing a gas </a:t>
            </a:r>
            <a:r>
              <a:rPr lang="en-NZ" sz="4400" dirty="0"/>
              <a:t>heater </a:t>
            </a:r>
            <a:r>
              <a:rPr lang="en-NZ" sz="4400" dirty="0" smtClean="0"/>
              <a:t>and </a:t>
            </a:r>
            <a:r>
              <a:rPr lang="en-NZ" sz="4400" dirty="0"/>
              <a:t>do a </a:t>
            </a:r>
            <a:r>
              <a:rPr lang="en-NZ" sz="4400" dirty="0" smtClean="0"/>
              <a:t>GSC, </a:t>
            </a:r>
            <a:r>
              <a:rPr lang="en-NZ" sz="4400" dirty="0"/>
              <a:t>would </a:t>
            </a:r>
            <a:r>
              <a:rPr lang="en-NZ" sz="4400" dirty="0" smtClean="0"/>
              <a:t>you be </a:t>
            </a:r>
            <a:r>
              <a:rPr lang="en-NZ" sz="4400" dirty="0"/>
              <a:t>expected </a:t>
            </a:r>
            <a:r>
              <a:rPr lang="en-NZ" sz="4400" dirty="0" smtClean="0"/>
              <a:t>to check </a:t>
            </a:r>
            <a:r>
              <a:rPr lang="en-NZ" sz="4400" dirty="0"/>
              <a:t>if the cooker </a:t>
            </a:r>
            <a:r>
              <a:rPr lang="en-NZ" sz="4400" dirty="0" smtClean="0"/>
              <a:t>had </a:t>
            </a:r>
            <a:r>
              <a:rPr lang="en-NZ" sz="4400" dirty="0"/>
              <a:t>say a safety chain on it </a:t>
            </a:r>
            <a:r>
              <a:rPr lang="en-NZ" sz="4400" dirty="0" err="1"/>
              <a:t>etc</a:t>
            </a:r>
            <a:r>
              <a:rPr lang="en-NZ" sz="4400" dirty="0"/>
              <a:t>?  </a:t>
            </a:r>
            <a:endParaRPr lang="en-NZ" sz="4400" dirty="0" smtClean="0"/>
          </a:p>
          <a:p>
            <a:pPr marL="571500" indent="-571500">
              <a:buFont typeface="Arial" pitchFamily="34" charset="0"/>
              <a:buChar char="•"/>
            </a:pPr>
            <a:r>
              <a:rPr lang="en-NZ" sz="4400" i="1" dirty="0"/>
              <a:t>In most cases, no </a:t>
            </a:r>
            <a:r>
              <a:rPr lang="en-NZ" sz="4400" i="1" dirty="0" smtClean="0"/>
              <a:t>– the </a:t>
            </a:r>
            <a:r>
              <a:rPr lang="en-NZ" sz="4400" i="1" dirty="0"/>
              <a:t>obligation is to ensure the work has not adversely affected the rest of the installation</a:t>
            </a:r>
          </a:p>
          <a:p>
            <a:pPr marL="571500" indent="-571500">
              <a:buFont typeface="Arial" pitchFamily="34" charset="0"/>
              <a:buChar char="•"/>
            </a:pPr>
            <a:r>
              <a:rPr lang="en-NZ" sz="4400" i="1" dirty="0" smtClean="0"/>
              <a:t>If your work involved the cooker or you happened to notice something – duty of care applies </a:t>
            </a:r>
          </a:p>
          <a:p>
            <a:pPr marL="571500" indent="-571500">
              <a:buFont typeface="Arial" pitchFamily="34" charset="0"/>
              <a:buChar char="•"/>
            </a:pPr>
            <a:r>
              <a:rPr lang="en-NZ" sz="4400" i="1" dirty="0" smtClean="0"/>
              <a:t>What service did you offer? </a:t>
            </a:r>
          </a:p>
          <a:p>
            <a:endParaRPr lang="en-NZ" dirty="0"/>
          </a:p>
        </p:txBody>
      </p:sp>
      <p:sp>
        <p:nvSpPr>
          <p:cNvPr id="4" name="Slide Number Placeholder 3"/>
          <p:cNvSpPr>
            <a:spLocks noGrp="1"/>
          </p:cNvSpPr>
          <p:nvPr>
            <p:ph type="sldNum" sz="quarter" idx="12"/>
          </p:nvPr>
        </p:nvSpPr>
        <p:spPr/>
        <p:txBody>
          <a:bodyPr/>
          <a:lstStyle/>
          <a:p>
            <a:fld id="{7437B3C9-9E9E-40F8-97E2-36BC8BE4E2D3}" type="slidenum">
              <a:rPr lang="en-NZ" smtClean="0"/>
              <a:t>22</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53912882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74638"/>
            <a:ext cx="8640960" cy="687387"/>
          </a:xfrm>
        </p:spPr>
        <p:txBody>
          <a:bodyPr>
            <a:noAutofit/>
          </a:bodyPr>
          <a:lstStyle/>
          <a:p>
            <a:r>
              <a:rPr lang="en-NZ" b="1" dirty="0" smtClean="0"/>
              <a:t>Supply </a:t>
            </a:r>
            <a:r>
              <a:rPr lang="en-NZ" b="1" dirty="0"/>
              <a:t>pressure </a:t>
            </a:r>
            <a:r>
              <a:rPr lang="en-NZ" b="1" dirty="0" smtClean="0"/>
              <a:t>interpretation I</a:t>
            </a:r>
            <a:endParaRPr lang="en-NZ" b="1" dirty="0"/>
          </a:p>
        </p:txBody>
      </p:sp>
      <p:sp>
        <p:nvSpPr>
          <p:cNvPr id="3" name="Content Placeholder 2"/>
          <p:cNvSpPr>
            <a:spLocks noGrp="1"/>
          </p:cNvSpPr>
          <p:nvPr>
            <p:ph idx="1"/>
          </p:nvPr>
        </p:nvSpPr>
        <p:spPr>
          <a:xfrm>
            <a:off x="467544" y="1085850"/>
            <a:ext cx="8229600" cy="4996905"/>
          </a:xfrm>
        </p:spPr>
        <p:txBody>
          <a:bodyPr>
            <a:normAutofit fontScale="70000" lnSpcReduction="20000"/>
          </a:bodyPr>
          <a:lstStyle/>
          <a:p>
            <a:pPr marL="0" indent="0">
              <a:buNone/>
            </a:pPr>
            <a:r>
              <a:rPr lang="en-US" sz="3400" dirty="0" smtClean="0"/>
              <a:t>LPG point of supply begins </a:t>
            </a:r>
            <a:r>
              <a:rPr lang="en-US" sz="3400" dirty="0"/>
              <a:t>at the bottle valve outlet</a:t>
            </a:r>
            <a:r>
              <a:rPr lang="en-US" sz="3400" dirty="0" smtClean="0"/>
              <a:t>.  Most LPG installations have a </a:t>
            </a:r>
            <a:r>
              <a:rPr lang="en-US" sz="3400" dirty="0"/>
              <a:t>section of pipe work operating at </a:t>
            </a:r>
            <a:r>
              <a:rPr lang="en-US" sz="3400" dirty="0" smtClean="0"/>
              <a:t>cylinder pressure, </a:t>
            </a:r>
            <a:r>
              <a:rPr lang="en-US" sz="3400" dirty="0" err="1" smtClean="0"/>
              <a:t>eg</a:t>
            </a:r>
            <a:r>
              <a:rPr lang="en-US" sz="3400" dirty="0" smtClean="0"/>
              <a:t>:  </a:t>
            </a:r>
          </a:p>
          <a:p>
            <a:pPr marL="457200" indent="-457200">
              <a:buFont typeface="Arial" pitchFamily="34" charset="0"/>
              <a:buChar char="•"/>
            </a:pPr>
            <a:r>
              <a:rPr lang="en-US" sz="2900" dirty="0" smtClean="0"/>
              <a:t>From </a:t>
            </a:r>
            <a:r>
              <a:rPr lang="en-US" sz="2900" dirty="0"/>
              <a:t>the interface of the bottle valve outlet and the immediate POL bull nose single stage regulator fitting </a:t>
            </a:r>
            <a:r>
              <a:rPr lang="en-US" sz="2900" dirty="0" smtClean="0"/>
              <a:t>- a </a:t>
            </a:r>
            <a:r>
              <a:rPr lang="en-US" sz="2900" dirty="0"/>
              <a:t>few </a:t>
            </a:r>
            <a:r>
              <a:rPr lang="en-US" sz="2900" dirty="0" smtClean="0"/>
              <a:t>mm</a:t>
            </a:r>
            <a:endParaRPr lang="en-NZ" sz="2900" dirty="0"/>
          </a:p>
          <a:p>
            <a:pPr marL="457200" indent="-457200">
              <a:buFont typeface="Arial" pitchFamily="34" charset="0"/>
              <a:buChar char="•"/>
            </a:pPr>
            <a:r>
              <a:rPr lang="en-US" sz="2900" dirty="0" smtClean="0"/>
              <a:t>The flexible pigtail </a:t>
            </a:r>
            <a:r>
              <a:rPr lang="en-US" sz="2900" dirty="0"/>
              <a:t>between the bottle valve and the </a:t>
            </a:r>
            <a:r>
              <a:rPr lang="en-US" sz="2900" dirty="0" smtClean="0"/>
              <a:t>change-over </a:t>
            </a:r>
            <a:r>
              <a:rPr lang="en-US" sz="2900" dirty="0"/>
              <a:t>or first stage </a:t>
            </a:r>
            <a:r>
              <a:rPr lang="en-US" sz="2900" dirty="0" smtClean="0"/>
              <a:t>regulator </a:t>
            </a:r>
            <a:endParaRPr lang="en-NZ" sz="2900" dirty="0"/>
          </a:p>
          <a:p>
            <a:pPr marL="457200" indent="-457200">
              <a:buFont typeface="Arial" pitchFamily="34" charset="0"/>
              <a:buChar char="•"/>
            </a:pPr>
            <a:r>
              <a:rPr lang="en-US" sz="2900" dirty="0" smtClean="0"/>
              <a:t>The pigtails </a:t>
            </a:r>
            <a:r>
              <a:rPr lang="en-US" sz="2900" dirty="0"/>
              <a:t>and </a:t>
            </a:r>
            <a:r>
              <a:rPr lang="en-US" sz="2900" dirty="0" smtClean="0"/>
              <a:t>manifold </a:t>
            </a:r>
            <a:r>
              <a:rPr lang="en-US" sz="2900" dirty="0"/>
              <a:t>for a </a:t>
            </a:r>
            <a:r>
              <a:rPr lang="en-US" sz="2900" dirty="0" smtClean="0"/>
              <a:t>bank of cylinders </a:t>
            </a:r>
            <a:endParaRPr lang="en-NZ" sz="2900" dirty="0"/>
          </a:p>
          <a:p>
            <a:pPr marL="457200" indent="-457200">
              <a:buFont typeface="Arial" pitchFamily="34" charset="0"/>
              <a:buChar char="•"/>
            </a:pPr>
            <a:r>
              <a:rPr lang="en-US" sz="2900" dirty="0" smtClean="0"/>
              <a:t>Pigtails supply a manifold through to a </a:t>
            </a:r>
            <a:r>
              <a:rPr lang="en-US" sz="2900" dirty="0"/>
              <a:t>first stage regulator with an outlet pressure of 70 </a:t>
            </a:r>
            <a:r>
              <a:rPr lang="en-US" sz="2900" dirty="0" err="1"/>
              <a:t>kPa</a:t>
            </a:r>
            <a:r>
              <a:rPr lang="en-US" sz="2900" dirty="0"/>
              <a:t>, a 50m section of pipe </a:t>
            </a:r>
            <a:r>
              <a:rPr lang="en-US" sz="2900" dirty="0" smtClean="0"/>
              <a:t>to </a:t>
            </a:r>
            <a:r>
              <a:rPr lang="en-US" sz="2900" dirty="0"/>
              <a:t>a second stage regulator with an outlet pressure of less than 3 </a:t>
            </a:r>
            <a:r>
              <a:rPr lang="en-US" sz="2900" dirty="0" err="1"/>
              <a:t>kPa</a:t>
            </a:r>
            <a:r>
              <a:rPr lang="en-US" sz="2900" dirty="0"/>
              <a:t> and a final section of pipe </a:t>
            </a:r>
            <a:r>
              <a:rPr lang="en-US" sz="2900" dirty="0" smtClean="0"/>
              <a:t>to </a:t>
            </a:r>
            <a:r>
              <a:rPr lang="en-US" sz="2900" dirty="0"/>
              <a:t>the </a:t>
            </a:r>
            <a:r>
              <a:rPr lang="en-US" sz="2900" dirty="0" smtClean="0"/>
              <a:t>appliances</a:t>
            </a:r>
          </a:p>
          <a:p>
            <a:r>
              <a:rPr lang="en-NZ" sz="3400" dirty="0" smtClean="0"/>
              <a:t>Does the presence of any of these make the whole installation high-risk? </a:t>
            </a:r>
            <a:endParaRPr lang="en-NZ" sz="3400" dirty="0"/>
          </a:p>
        </p:txBody>
      </p:sp>
      <p:sp>
        <p:nvSpPr>
          <p:cNvPr id="4" name="Slide Number Placeholder 3"/>
          <p:cNvSpPr>
            <a:spLocks noGrp="1"/>
          </p:cNvSpPr>
          <p:nvPr>
            <p:ph type="sldNum" sz="quarter" idx="12"/>
          </p:nvPr>
        </p:nvSpPr>
        <p:spPr/>
        <p:txBody>
          <a:bodyPr/>
          <a:lstStyle/>
          <a:p>
            <a:fld id="{7437B3C9-9E9E-40F8-97E2-36BC8BE4E2D3}" type="slidenum">
              <a:rPr lang="en-NZ" smtClean="0"/>
              <a:t>23</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157867884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247776"/>
            <a:ext cx="8229600" cy="5019674"/>
          </a:xfrm>
        </p:spPr>
        <p:txBody>
          <a:bodyPr>
            <a:noAutofit/>
          </a:bodyPr>
          <a:lstStyle/>
          <a:p>
            <a:pPr marL="0" lvl="0" indent="0">
              <a:buNone/>
            </a:pPr>
            <a:r>
              <a:rPr lang="en-NZ" sz="2400" dirty="0" smtClean="0"/>
              <a:t>In </a:t>
            </a:r>
            <a:r>
              <a:rPr lang="en-NZ" sz="2400" dirty="0"/>
              <a:t>each </a:t>
            </a:r>
            <a:r>
              <a:rPr lang="en-NZ" sz="2400" dirty="0" smtClean="0"/>
              <a:t>example there </a:t>
            </a:r>
            <a:r>
              <a:rPr lang="en-NZ" sz="2400" dirty="0"/>
              <a:t>is a section of </a:t>
            </a:r>
            <a:r>
              <a:rPr lang="en-NZ" sz="2400" dirty="0" smtClean="0"/>
              <a:t>pipework exposed </a:t>
            </a:r>
            <a:r>
              <a:rPr lang="en-NZ" sz="2400" dirty="0"/>
              <a:t>to cylinder </a:t>
            </a:r>
            <a:r>
              <a:rPr lang="en-NZ" sz="2400" dirty="0" smtClean="0"/>
              <a:t>pressure:   </a:t>
            </a:r>
            <a:endParaRPr lang="en-NZ" sz="2400" dirty="0"/>
          </a:p>
          <a:p>
            <a:pPr marL="342900" lvl="0" indent="-342900">
              <a:buFont typeface="Arial" pitchFamily="34" charset="0"/>
              <a:buChar char="•"/>
            </a:pPr>
            <a:r>
              <a:rPr lang="en-NZ" sz="2400" i="1" dirty="0" smtClean="0"/>
              <a:t>Gasfitting involving </a:t>
            </a:r>
            <a:r>
              <a:rPr lang="en-NZ" sz="2400" i="1" dirty="0"/>
              <a:t>a section of pipework exposed to cylinder pressure that is not low-risk gasfitting is high-risk </a:t>
            </a:r>
            <a:r>
              <a:rPr lang="en-NZ" sz="2400" i="1" dirty="0" smtClean="0"/>
              <a:t>gasfitting   </a:t>
            </a:r>
            <a:endParaRPr lang="en-NZ" sz="2400" dirty="0"/>
          </a:p>
          <a:p>
            <a:pPr marL="342900" lvl="0" indent="-342900">
              <a:buFont typeface="Arial" pitchFamily="34" charset="0"/>
              <a:buChar char="•"/>
            </a:pPr>
            <a:r>
              <a:rPr lang="en-NZ" sz="2400" i="1" dirty="0"/>
              <a:t>Energy Safety considers that </a:t>
            </a:r>
            <a:r>
              <a:rPr lang="en-NZ" sz="2400" i="1" dirty="0" smtClean="0"/>
              <a:t>downstream </a:t>
            </a:r>
            <a:r>
              <a:rPr lang="en-NZ" sz="2400" i="1" dirty="0"/>
              <a:t>of a point in an installation where gas is regulated to </a:t>
            </a:r>
            <a:r>
              <a:rPr lang="en-NZ" sz="2400" i="1" dirty="0" smtClean="0"/>
              <a:t>below </a:t>
            </a:r>
            <a:r>
              <a:rPr lang="en-NZ" sz="2400" i="1" dirty="0"/>
              <a:t>3 </a:t>
            </a:r>
            <a:r>
              <a:rPr lang="en-NZ" sz="2400" i="1" dirty="0" err="1"/>
              <a:t>kPa</a:t>
            </a:r>
            <a:r>
              <a:rPr lang="en-NZ" sz="2400" i="1" dirty="0"/>
              <a:t> </a:t>
            </a:r>
            <a:r>
              <a:rPr lang="en-NZ" sz="2400" i="1" dirty="0" smtClean="0"/>
              <a:t>(AS/NZS</a:t>
            </a:r>
            <a:r>
              <a:rPr lang="en-NZ" sz="2400" i="1" dirty="0"/>
              <a:t> 5601.2) or 200 </a:t>
            </a:r>
            <a:r>
              <a:rPr lang="en-NZ" sz="2400" i="1" dirty="0" err="1"/>
              <a:t>kPa</a:t>
            </a:r>
            <a:r>
              <a:rPr lang="en-NZ" sz="2400" i="1" dirty="0"/>
              <a:t> </a:t>
            </a:r>
            <a:r>
              <a:rPr lang="en-NZ" sz="2400" i="1" dirty="0" smtClean="0"/>
              <a:t>(AS/NZS</a:t>
            </a:r>
            <a:r>
              <a:rPr lang="en-NZ" sz="2400" i="1" dirty="0"/>
              <a:t> 5601.1), gasfitting </a:t>
            </a:r>
            <a:r>
              <a:rPr lang="en-NZ" sz="2400" i="1" dirty="0" smtClean="0"/>
              <a:t>on that part need </a:t>
            </a:r>
            <a:r>
              <a:rPr lang="en-NZ" sz="2400" i="1" dirty="0"/>
              <a:t>not be considered high-risk simply because the pressure at the point of supply (as defined in the regulations) is above those </a:t>
            </a:r>
            <a:r>
              <a:rPr lang="en-NZ" sz="2400" i="1" dirty="0" smtClean="0"/>
              <a:t>limits.   </a:t>
            </a:r>
            <a:endParaRPr lang="en-NZ" sz="2800" dirty="0"/>
          </a:p>
        </p:txBody>
      </p:sp>
      <p:sp>
        <p:nvSpPr>
          <p:cNvPr id="4" name="Slide Number Placeholder 3"/>
          <p:cNvSpPr>
            <a:spLocks noGrp="1"/>
          </p:cNvSpPr>
          <p:nvPr>
            <p:ph type="sldNum" sz="quarter" idx="12"/>
          </p:nvPr>
        </p:nvSpPr>
        <p:spPr/>
        <p:txBody>
          <a:bodyPr/>
          <a:lstStyle/>
          <a:p>
            <a:fld id="{7437B3C9-9E9E-40F8-97E2-36BC8BE4E2D3}" type="slidenum">
              <a:rPr lang="en-NZ" smtClean="0"/>
              <a:t>24</a:t>
            </a:fld>
            <a:endParaRPr lang="en-NZ"/>
          </a:p>
        </p:txBody>
      </p:sp>
      <p:sp>
        <p:nvSpPr>
          <p:cNvPr id="6" name="Title 1"/>
          <p:cNvSpPr txBox="1">
            <a:spLocks/>
          </p:cNvSpPr>
          <p:nvPr/>
        </p:nvSpPr>
        <p:spPr>
          <a:xfrm>
            <a:off x="251520" y="274638"/>
            <a:ext cx="8640960" cy="858837"/>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defTabSz="457200"/>
            <a:r>
              <a:rPr lang="en-NZ" sz="2400" b="1" cap="all" dirty="0">
                <a:solidFill>
                  <a:srgbClr val="2C4340"/>
                </a:solidFill>
                <a:latin typeface="Verdana" panose="020B0604030504040204" pitchFamily="34" charset="0"/>
                <a:ea typeface="Verdana" panose="020B0604030504040204" pitchFamily="34" charset="0"/>
                <a:cs typeface="Verdana" panose="020B0604030504040204" pitchFamily="34" charset="0"/>
              </a:rPr>
              <a:t>Supply pressure interpretation II</a:t>
            </a:r>
          </a:p>
        </p:txBody>
      </p:sp>
      <p:sp>
        <p:nvSpPr>
          <p:cNvPr id="2" name="Date Placeholder 1"/>
          <p:cNvSpPr>
            <a:spLocks noGrp="1"/>
          </p:cNvSpPr>
          <p:nvPr>
            <p:ph type="dt" sz="half" idx="10"/>
          </p:nvPr>
        </p:nvSpPr>
        <p:spPr/>
        <p:txBody>
          <a:bodyPr/>
          <a:lstStyle/>
          <a:p>
            <a:r>
              <a:rPr lang="en-US" smtClean="0"/>
              <a:t>8 April 2014</a:t>
            </a:r>
            <a:endParaRPr lang="en-US" dirty="0"/>
          </a:p>
        </p:txBody>
      </p:sp>
      <p:sp>
        <p:nvSpPr>
          <p:cNvPr id="5" name="Footer Placeholder 4"/>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32613076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206"/>
            <a:ext cx="8366760" cy="1143000"/>
          </a:xfrm>
        </p:spPr>
        <p:txBody>
          <a:bodyPr>
            <a:normAutofit/>
          </a:bodyPr>
          <a:lstStyle/>
          <a:p>
            <a:r>
              <a:rPr lang="en-NZ" b="1" dirty="0"/>
              <a:t>Example 8 – </a:t>
            </a:r>
            <a:r>
              <a:rPr lang="en-NZ" b="1" dirty="0" smtClean="0"/>
              <a:t>Replacement </a:t>
            </a:r>
            <a:r>
              <a:rPr lang="en-NZ" b="1" dirty="0"/>
              <a:t>of pigtail</a:t>
            </a:r>
          </a:p>
        </p:txBody>
      </p:sp>
      <p:sp>
        <p:nvSpPr>
          <p:cNvPr id="3" name="Content Placeholder 2"/>
          <p:cNvSpPr>
            <a:spLocks noGrp="1"/>
          </p:cNvSpPr>
          <p:nvPr>
            <p:ph idx="1"/>
          </p:nvPr>
        </p:nvSpPr>
        <p:spPr/>
        <p:txBody>
          <a:bodyPr>
            <a:normAutofit/>
          </a:bodyPr>
          <a:lstStyle/>
          <a:p>
            <a:pPr marL="0" lvl="0" indent="0">
              <a:buNone/>
            </a:pPr>
            <a:r>
              <a:rPr lang="en-NZ" sz="2400" dirty="0" smtClean="0"/>
              <a:t>What about the </a:t>
            </a:r>
            <a:r>
              <a:rPr lang="en-NZ" sz="2400" dirty="0"/>
              <a:t>replacement of a pigtail and integral POL bull nose bottle </a:t>
            </a:r>
            <a:r>
              <a:rPr lang="en-NZ" sz="2400" dirty="0" smtClean="0"/>
              <a:t>fitting?</a:t>
            </a:r>
            <a:endParaRPr lang="en-NZ" sz="2400" dirty="0"/>
          </a:p>
          <a:p>
            <a:pPr marL="342900" lvl="0" indent="-342900">
              <a:buFont typeface="Arial" pitchFamily="34" charset="0"/>
              <a:buChar char="•"/>
            </a:pPr>
            <a:r>
              <a:rPr lang="en-NZ" sz="2400" i="1" dirty="0" smtClean="0"/>
              <a:t>The </a:t>
            </a:r>
            <a:r>
              <a:rPr lang="en-NZ" sz="2400" i="1" dirty="0"/>
              <a:t>replacement of a pigtail and integral </a:t>
            </a:r>
            <a:r>
              <a:rPr lang="en-NZ" sz="2400" i="1" dirty="0" err="1"/>
              <a:t>PoL</a:t>
            </a:r>
            <a:r>
              <a:rPr lang="en-NZ" sz="2400" i="1" dirty="0"/>
              <a:t> bullnose fitting can be regarded as maintenance of fittings </a:t>
            </a:r>
            <a:r>
              <a:rPr lang="en-NZ" sz="2400" i="1" dirty="0" smtClean="0"/>
              <a:t>so, </a:t>
            </a:r>
            <a:r>
              <a:rPr lang="en-NZ" sz="2400" i="1" dirty="0"/>
              <a:t>unless it is repair work following a notifiable accident, the work is low-risk </a:t>
            </a:r>
            <a:r>
              <a:rPr lang="en-NZ" sz="2400" i="1" dirty="0" smtClean="0"/>
              <a:t>gasfitting – regardless of supply pressure   </a:t>
            </a:r>
            <a:endParaRPr lang="en-NZ" sz="2400" dirty="0"/>
          </a:p>
          <a:p>
            <a:pPr marL="342900" lvl="0" indent="-342900">
              <a:buFont typeface="Arial" pitchFamily="34" charset="0"/>
              <a:buChar char="•"/>
            </a:pPr>
            <a:r>
              <a:rPr lang="en-NZ" sz="2400" i="1" dirty="0"/>
              <a:t>The connected or completed gasfitting work requires a </a:t>
            </a:r>
            <a:r>
              <a:rPr lang="en-NZ" sz="2400" i="1" dirty="0" smtClean="0"/>
              <a:t>GSC </a:t>
            </a:r>
            <a:endParaRPr lang="en-NZ" sz="2400" dirty="0"/>
          </a:p>
          <a:p>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25</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57633281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1143000"/>
          </a:xfrm>
        </p:spPr>
        <p:txBody>
          <a:bodyPr>
            <a:normAutofit/>
          </a:bodyPr>
          <a:lstStyle/>
          <a:p>
            <a:r>
              <a:rPr lang="en-NZ" b="1" dirty="0"/>
              <a:t>Multiple </a:t>
            </a:r>
            <a:r>
              <a:rPr lang="en-NZ" b="1" dirty="0" smtClean="0"/>
              <a:t>contractors</a:t>
            </a:r>
            <a:endParaRPr lang="en-NZ" b="1" dirty="0"/>
          </a:p>
        </p:txBody>
      </p:sp>
      <p:sp>
        <p:nvSpPr>
          <p:cNvPr id="3" name="Content Placeholder 2"/>
          <p:cNvSpPr>
            <a:spLocks noGrp="1"/>
          </p:cNvSpPr>
          <p:nvPr>
            <p:ph idx="1"/>
          </p:nvPr>
        </p:nvSpPr>
        <p:spPr>
          <a:xfrm>
            <a:off x="467544" y="893856"/>
            <a:ext cx="8229600" cy="6366480"/>
          </a:xfrm>
        </p:spPr>
        <p:txBody>
          <a:bodyPr>
            <a:noAutofit/>
          </a:bodyPr>
          <a:lstStyle/>
          <a:p>
            <a:pPr marL="0" lvl="0" indent="0">
              <a:buNone/>
            </a:pPr>
            <a:r>
              <a:rPr lang="en-NZ" sz="2400" dirty="0" smtClean="0"/>
              <a:t>Each </a:t>
            </a:r>
            <a:r>
              <a:rPr lang="en-NZ" sz="2400" dirty="0"/>
              <a:t>gasfitter treats </a:t>
            </a:r>
            <a:r>
              <a:rPr lang="en-NZ" sz="2400" dirty="0" smtClean="0"/>
              <a:t>the work they do on its own merits.  For example: </a:t>
            </a:r>
          </a:p>
          <a:p>
            <a:pPr marL="400050" lvl="1" indent="0">
              <a:buNone/>
            </a:pPr>
            <a:r>
              <a:rPr lang="en-NZ" sz="2000" dirty="0" smtClean="0"/>
              <a:t>A gasfitter </a:t>
            </a:r>
            <a:r>
              <a:rPr lang="en-NZ" sz="2000" dirty="0"/>
              <a:t>completes work and classes </a:t>
            </a:r>
            <a:r>
              <a:rPr lang="en-NZ" sz="2000" dirty="0" smtClean="0"/>
              <a:t>that work correctly </a:t>
            </a:r>
            <a:r>
              <a:rPr lang="en-NZ" sz="2000" dirty="0"/>
              <a:t>as </a:t>
            </a:r>
            <a:r>
              <a:rPr lang="en-NZ" sz="2000" dirty="0" smtClean="0"/>
              <a:t>general gasfitting.   </a:t>
            </a:r>
            <a:endParaRPr lang="en-NZ" sz="2000" dirty="0"/>
          </a:p>
          <a:p>
            <a:pPr marL="400050" lvl="1" indent="0">
              <a:buNone/>
            </a:pPr>
            <a:r>
              <a:rPr lang="en-NZ" sz="2000" dirty="0" smtClean="0"/>
              <a:t>At the same time a </a:t>
            </a:r>
            <a:r>
              <a:rPr lang="en-NZ" sz="2000" dirty="0"/>
              <a:t>second gasfitter </a:t>
            </a:r>
            <a:r>
              <a:rPr lang="en-NZ" sz="2000" dirty="0" smtClean="0"/>
              <a:t>completes and connects some high-risk gasfitting to the first gasfitter’s work.</a:t>
            </a:r>
          </a:p>
          <a:p>
            <a:pPr marL="400050" lvl="1" indent="0">
              <a:buNone/>
            </a:pPr>
            <a:r>
              <a:rPr lang="en-NZ" sz="2000" dirty="0" smtClean="0"/>
              <a:t>Does the first gasfitter have to re-categorise his work to high-risk as it now forms part of the </a:t>
            </a:r>
            <a:r>
              <a:rPr lang="en-NZ" sz="2000" dirty="0"/>
              <a:t>second gasfitter’s? </a:t>
            </a:r>
            <a:endParaRPr lang="en-NZ" sz="2000" dirty="0" smtClean="0"/>
          </a:p>
          <a:p>
            <a:pPr marL="342900" lvl="0" indent="-342900">
              <a:buFont typeface="Arial" pitchFamily="34" charset="0"/>
              <a:buChar char="•"/>
            </a:pPr>
            <a:r>
              <a:rPr lang="en-NZ" sz="2000" i="1" dirty="0" smtClean="0"/>
              <a:t>No, not if the work is done independently </a:t>
            </a:r>
          </a:p>
          <a:p>
            <a:pPr marL="342900" lvl="0" indent="-342900">
              <a:buFont typeface="Arial" pitchFamily="34" charset="0"/>
              <a:buChar char="•"/>
            </a:pPr>
            <a:r>
              <a:rPr lang="en-NZ" sz="2000" i="1" dirty="0" smtClean="0"/>
              <a:t>Each job should have a </a:t>
            </a:r>
            <a:r>
              <a:rPr lang="en-NZ" sz="2000" i="1" dirty="0" err="1" smtClean="0"/>
              <a:t>CoC</a:t>
            </a:r>
            <a:r>
              <a:rPr lang="en-NZ" sz="2000" i="1" dirty="0" smtClean="0"/>
              <a:t> for the work of each gasfitter, and the high risk work lodged on the high-risk database </a:t>
            </a:r>
            <a:endParaRPr lang="en-NZ" sz="2000" dirty="0" smtClean="0"/>
          </a:p>
          <a:p>
            <a:pPr marL="342900" lvl="0" indent="-342900">
              <a:buFont typeface="Arial" pitchFamily="34" charset="0"/>
              <a:buChar char="•"/>
            </a:pPr>
            <a:r>
              <a:rPr lang="en-NZ" sz="2000" i="1" dirty="0" smtClean="0"/>
              <a:t>The completed installation requires a GSC or GSCs</a:t>
            </a:r>
            <a:endParaRPr lang="en-NZ" sz="2000" dirty="0" smtClean="0"/>
          </a:p>
        </p:txBody>
      </p:sp>
      <p:sp>
        <p:nvSpPr>
          <p:cNvPr id="4" name="Slide Number Placeholder 3"/>
          <p:cNvSpPr>
            <a:spLocks noGrp="1"/>
          </p:cNvSpPr>
          <p:nvPr>
            <p:ph type="sldNum" sz="quarter" idx="12"/>
          </p:nvPr>
        </p:nvSpPr>
        <p:spPr/>
        <p:txBody>
          <a:bodyPr/>
          <a:lstStyle/>
          <a:p>
            <a:fld id="{7437B3C9-9E9E-40F8-97E2-36BC8BE4E2D3}" type="slidenum">
              <a:rPr lang="en-NZ" smtClean="0"/>
              <a:t>26</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602497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8229600" cy="769193"/>
          </a:xfrm>
        </p:spPr>
        <p:txBody>
          <a:bodyPr>
            <a:normAutofit/>
          </a:bodyPr>
          <a:lstStyle/>
          <a:p>
            <a:r>
              <a:rPr lang="en-NZ" b="1" dirty="0" smtClean="0"/>
              <a:t>Staged work</a:t>
            </a:r>
            <a:endParaRPr lang="en-NZ" b="1" dirty="0"/>
          </a:p>
        </p:txBody>
      </p:sp>
      <p:sp>
        <p:nvSpPr>
          <p:cNvPr id="3" name="Content Placeholder 2"/>
          <p:cNvSpPr>
            <a:spLocks noGrp="1"/>
          </p:cNvSpPr>
          <p:nvPr>
            <p:ph idx="1"/>
          </p:nvPr>
        </p:nvSpPr>
        <p:spPr>
          <a:xfrm>
            <a:off x="457200" y="868710"/>
            <a:ext cx="8229600" cy="5189190"/>
          </a:xfrm>
        </p:spPr>
        <p:txBody>
          <a:bodyPr>
            <a:noAutofit/>
          </a:bodyPr>
          <a:lstStyle/>
          <a:p>
            <a:pPr marL="0" lvl="0" indent="0">
              <a:buNone/>
            </a:pPr>
            <a:r>
              <a:rPr lang="en-NZ" sz="2400" dirty="0" smtClean="0"/>
              <a:t>Each </a:t>
            </a:r>
            <a:r>
              <a:rPr lang="en-NZ" sz="2400" dirty="0"/>
              <a:t>gasfitter treats </a:t>
            </a:r>
            <a:r>
              <a:rPr lang="en-NZ" sz="2400" dirty="0" smtClean="0"/>
              <a:t>the work they do on its own merits.  For example: </a:t>
            </a:r>
          </a:p>
          <a:p>
            <a:pPr marL="400050" lvl="1" indent="0">
              <a:buNone/>
            </a:pPr>
            <a:r>
              <a:rPr lang="en-NZ" sz="2000" dirty="0" smtClean="0"/>
              <a:t>A gasfitter </a:t>
            </a:r>
            <a:r>
              <a:rPr lang="en-NZ" sz="2000" dirty="0"/>
              <a:t>completes work and classes </a:t>
            </a:r>
            <a:r>
              <a:rPr lang="en-NZ" sz="2000" dirty="0" smtClean="0"/>
              <a:t>that work correctly </a:t>
            </a:r>
            <a:r>
              <a:rPr lang="en-NZ" sz="2000" dirty="0"/>
              <a:t>as </a:t>
            </a:r>
            <a:r>
              <a:rPr lang="en-NZ" sz="2000" dirty="0" smtClean="0"/>
              <a:t>general gasfitting.   </a:t>
            </a:r>
            <a:endParaRPr lang="en-NZ" sz="2000" dirty="0"/>
          </a:p>
          <a:p>
            <a:pPr marL="400050" lvl="1" indent="0">
              <a:buNone/>
            </a:pPr>
            <a:r>
              <a:rPr lang="en-NZ" sz="2000" dirty="0" smtClean="0"/>
              <a:t>Shortly afterwards, a </a:t>
            </a:r>
            <a:r>
              <a:rPr lang="en-NZ" sz="2000" dirty="0"/>
              <a:t>second gasfitter </a:t>
            </a:r>
            <a:r>
              <a:rPr lang="en-NZ" sz="2000" dirty="0" smtClean="0"/>
              <a:t>completes and connects some general gasfitting to the first gasfitter’s work.</a:t>
            </a:r>
            <a:endParaRPr lang="en-NZ" sz="2400" dirty="0" smtClean="0"/>
          </a:p>
          <a:p>
            <a:pPr marL="342900" indent="-342900">
              <a:buFont typeface="Arial" pitchFamily="34" charset="0"/>
              <a:buChar char="•"/>
            </a:pPr>
            <a:r>
              <a:rPr lang="en-NZ" sz="2000" i="1" dirty="0"/>
              <a:t>This is staged work on a new installation </a:t>
            </a:r>
          </a:p>
          <a:p>
            <a:pPr marL="342900" indent="-342900">
              <a:buFont typeface="Arial" pitchFamily="34" charset="0"/>
              <a:buChar char="•"/>
            </a:pPr>
            <a:r>
              <a:rPr lang="en-NZ" sz="2000" i="1" dirty="0"/>
              <a:t>The second gasfitter’s work is not high-risk gasfitting merely on the basis that the other work was completed first</a:t>
            </a:r>
          </a:p>
          <a:p>
            <a:pPr marL="342900" indent="-342900">
              <a:buFont typeface="Arial" pitchFamily="34" charset="0"/>
              <a:buChar char="•"/>
            </a:pPr>
            <a:r>
              <a:rPr lang="en-NZ" sz="2000" i="1" dirty="0"/>
              <a:t>The work of both gasfitters requires a </a:t>
            </a:r>
            <a:r>
              <a:rPr lang="en-NZ" sz="2000" i="1" dirty="0" err="1"/>
              <a:t>CoC</a:t>
            </a:r>
            <a:r>
              <a:rPr lang="en-NZ" sz="2000" i="1" dirty="0"/>
              <a:t> or </a:t>
            </a:r>
            <a:r>
              <a:rPr lang="en-NZ" sz="2000" i="1" dirty="0" err="1"/>
              <a:t>CoCs</a:t>
            </a:r>
            <a:r>
              <a:rPr lang="en-NZ" sz="2000" i="1" dirty="0"/>
              <a:t> </a:t>
            </a:r>
            <a:r>
              <a:rPr lang="en-NZ" sz="2000" i="1" dirty="0" smtClean="0"/>
              <a:t>that between them cover all the work </a:t>
            </a:r>
            <a:endParaRPr lang="en-NZ" sz="2000" i="1" dirty="0"/>
          </a:p>
          <a:p>
            <a:pPr marL="342900" indent="-342900">
              <a:buFont typeface="Arial" pitchFamily="34" charset="0"/>
              <a:buChar char="•"/>
            </a:pPr>
            <a:r>
              <a:rPr lang="en-NZ" sz="2000" i="1" dirty="0"/>
              <a:t>The completed installation requires a GSC or GSCs</a:t>
            </a:r>
          </a:p>
        </p:txBody>
      </p:sp>
      <p:sp>
        <p:nvSpPr>
          <p:cNvPr id="4" name="Slide Number Placeholder 3"/>
          <p:cNvSpPr>
            <a:spLocks noGrp="1"/>
          </p:cNvSpPr>
          <p:nvPr>
            <p:ph type="sldNum" sz="quarter" idx="12"/>
          </p:nvPr>
        </p:nvSpPr>
        <p:spPr/>
        <p:txBody>
          <a:bodyPr/>
          <a:lstStyle/>
          <a:p>
            <a:fld id="{7437B3C9-9E9E-40F8-97E2-36BC8BE4E2D3}" type="slidenum">
              <a:rPr lang="en-NZ" smtClean="0"/>
              <a:t>27</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426570199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206"/>
            <a:ext cx="7734300" cy="1143000"/>
          </a:xfrm>
        </p:spPr>
        <p:txBody>
          <a:bodyPr>
            <a:normAutofit/>
          </a:bodyPr>
          <a:lstStyle/>
          <a:p>
            <a:r>
              <a:rPr lang="en-NZ" b="1" dirty="0"/>
              <a:t>Example 9 – replacing fittings</a:t>
            </a:r>
          </a:p>
        </p:txBody>
      </p:sp>
      <p:sp>
        <p:nvSpPr>
          <p:cNvPr id="3" name="Content Placeholder 2"/>
          <p:cNvSpPr>
            <a:spLocks noGrp="1"/>
          </p:cNvSpPr>
          <p:nvPr>
            <p:ph idx="1"/>
          </p:nvPr>
        </p:nvSpPr>
        <p:spPr/>
        <p:txBody>
          <a:bodyPr>
            <a:normAutofit/>
          </a:bodyPr>
          <a:lstStyle/>
          <a:p>
            <a:pPr marL="0" lvl="0" indent="0">
              <a:buNone/>
            </a:pPr>
            <a:r>
              <a:rPr lang="en-NZ" sz="2400" dirty="0" smtClean="0"/>
              <a:t>What about the </a:t>
            </a:r>
            <a:r>
              <a:rPr lang="en-NZ" sz="2400" dirty="0"/>
              <a:t>replacement of a combination gas valve, such as a </a:t>
            </a:r>
            <a:r>
              <a:rPr lang="en-NZ" sz="2400" dirty="0" err="1"/>
              <a:t>Unitrol</a:t>
            </a:r>
            <a:r>
              <a:rPr lang="en-NZ" sz="2400" dirty="0"/>
              <a:t> or SIT, bearing in mind they have consumer adjustable </a:t>
            </a:r>
            <a:r>
              <a:rPr lang="en-NZ" sz="2400" dirty="0" smtClean="0"/>
              <a:t>thermostats?  </a:t>
            </a:r>
            <a:endParaRPr lang="en-NZ" sz="2400" dirty="0"/>
          </a:p>
          <a:p>
            <a:pPr marL="342900" lvl="0" indent="-342900">
              <a:buFont typeface="Arial" pitchFamily="34" charset="0"/>
              <a:buChar char="•"/>
            </a:pPr>
            <a:r>
              <a:rPr lang="en-NZ" sz="2400" i="1" dirty="0"/>
              <a:t>The replacement of a gas valve in an installed appliance </a:t>
            </a:r>
            <a:r>
              <a:rPr lang="en-NZ" sz="2400" i="1" dirty="0" smtClean="0"/>
              <a:t>is </a:t>
            </a:r>
            <a:r>
              <a:rPr lang="en-NZ" sz="2400" i="1" dirty="0"/>
              <a:t>maintenance, provided it is not repair work following a notifiable accident, so the work is low-risk </a:t>
            </a:r>
            <a:r>
              <a:rPr lang="en-NZ" sz="2400" i="1" dirty="0" smtClean="0"/>
              <a:t>gasfitting </a:t>
            </a:r>
            <a:endParaRPr lang="en-NZ" sz="2400" dirty="0"/>
          </a:p>
          <a:p>
            <a:pPr marL="342900" lvl="0" indent="-342900">
              <a:buFont typeface="Arial" pitchFamily="34" charset="0"/>
              <a:buChar char="•"/>
            </a:pPr>
            <a:r>
              <a:rPr lang="en-NZ" sz="2400" i="1" dirty="0"/>
              <a:t>The connected or completed gasfitting work requires a </a:t>
            </a:r>
            <a:r>
              <a:rPr lang="en-NZ" sz="2400" i="1" dirty="0" smtClean="0"/>
              <a:t>GSC </a:t>
            </a:r>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28</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186144333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67206"/>
            <a:ext cx="8143875" cy="1143000"/>
          </a:xfrm>
        </p:spPr>
        <p:txBody>
          <a:bodyPr>
            <a:noAutofit/>
          </a:bodyPr>
          <a:lstStyle/>
          <a:p>
            <a:r>
              <a:rPr lang="en-NZ" b="1" dirty="0"/>
              <a:t>Example </a:t>
            </a:r>
            <a:r>
              <a:rPr lang="en-NZ" b="1" dirty="0" smtClean="0"/>
              <a:t>10 – disturbance of pipework</a:t>
            </a:r>
            <a:endParaRPr lang="en-NZ" b="1" dirty="0"/>
          </a:p>
        </p:txBody>
      </p:sp>
      <p:sp>
        <p:nvSpPr>
          <p:cNvPr id="3" name="Content Placeholder 2"/>
          <p:cNvSpPr>
            <a:spLocks noGrp="1"/>
          </p:cNvSpPr>
          <p:nvPr>
            <p:ph idx="1"/>
          </p:nvPr>
        </p:nvSpPr>
        <p:spPr/>
        <p:txBody>
          <a:bodyPr>
            <a:normAutofit/>
          </a:bodyPr>
          <a:lstStyle/>
          <a:p>
            <a:pPr marL="0" lvl="0" indent="0">
              <a:buNone/>
            </a:pPr>
            <a:r>
              <a:rPr lang="en-NZ" sz="2400" dirty="0"/>
              <a:t>Please define in more detail “disturbance of pipework”.  </a:t>
            </a:r>
          </a:p>
          <a:p>
            <a:pPr marL="342900" lvl="0" indent="-342900">
              <a:buFont typeface="Arial" pitchFamily="34" charset="0"/>
              <a:buChar char="•"/>
            </a:pPr>
            <a:r>
              <a:rPr lang="en-NZ" sz="2400" i="1" dirty="0"/>
              <a:t>Disturbance of pipework in </a:t>
            </a:r>
            <a:r>
              <a:rPr lang="en-NZ" sz="2400" i="1" dirty="0" smtClean="0"/>
              <a:t>refers </a:t>
            </a:r>
            <a:r>
              <a:rPr lang="en-NZ" sz="2400" i="1" dirty="0"/>
              <a:t>to disturbing or moving it from its original position in the course of carrying out the gasfitting </a:t>
            </a:r>
            <a:r>
              <a:rPr lang="en-NZ" sz="2400" i="1" dirty="0" smtClean="0"/>
              <a:t>work</a:t>
            </a:r>
            <a:r>
              <a:rPr lang="en-NZ" sz="2800" i="1" dirty="0" smtClean="0"/>
              <a:t> </a:t>
            </a:r>
            <a:r>
              <a:rPr lang="en-NZ" sz="1600" i="1" dirty="0" smtClean="0"/>
              <a:t>– GSMR </a:t>
            </a:r>
            <a:r>
              <a:rPr lang="en-NZ" sz="1600" i="1" dirty="0"/>
              <a:t>5A(1)(c) </a:t>
            </a:r>
            <a:endParaRPr lang="en-NZ" sz="2800" i="1" dirty="0" smtClean="0"/>
          </a:p>
          <a:p>
            <a:pPr marL="342900" indent="-342900">
              <a:buFont typeface="Arial" pitchFamily="34" charset="0"/>
              <a:buChar char="•"/>
            </a:pPr>
            <a:r>
              <a:rPr lang="en-NZ" sz="2400" i="1" dirty="0"/>
              <a:t>NB this is one element of gasfitting that under the previous regulations was exempt from certification</a:t>
            </a:r>
          </a:p>
          <a:p>
            <a:endParaRPr lang="en-NZ" sz="2800" dirty="0"/>
          </a:p>
        </p:txBody>
      </p:sp>
      <p:sp>
        <p:nvSpPr>
          <p:cNvPr id="4" name="Slide Number Placeholder 3"/>
          <p:cNvSpPr>
            <a:spLocks noGrp="1"/>
          </p:cNvSpPr>
          <p:nvPr>
            <p:ph type="sldNum" sz="quarter" idx="12"/>
          </p:nvPr>
        </p:nvSpPr>
        <p:spPr/>
        <p:txBody>
          <a:bodyPr/>
          <a:lstStyle/>
          <a:p>
            <a:fld id="{7437B3C9-9E9E-40F8-97E2-36BC8BE4E2D3}" type="slidenum">
              <a:rPr lang="en-NZ" smtClean="0"/>
              <a:t>29</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358456511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67206"/>
            <a:ext cx="8105775" cy="780544"/>
          </a:xfrm>
        </p:spPr>
        <p:txBody>
          <a:bodyPr>
            <a:normAutofit/>
          </a:bodyPr>
          <a:lstStyle/>
          <a:p>
            <a:r>
              <a:rPr lang="en-NZ" b="1" dirty="0"/>
              <a:t>Overlapping high-risk criteria - I</a:t>
            </a:r>
          </a:p>
        </p:txBody>
      </p:sp>
      <p:sp>
        <p:nvSpPr>
          <p:cNvPr id="3" name="Content Placeholder 2"/>
          <p:cNvSpPr>
            <a:spLocks noGrp="1"/>
          </p:cNvSpPr>
          <p:nvPr>
            <p:ph idx="1"/>
          </p:nvPr>
        </p:nvSpPr>
        <p:spPr/>
        <p:txBody>
          <a:bodyPr>
            <a:noAutofit/>
          </a:bodyPr>
          <a:lstStyle/>
          <a:p>
            <a:pPr marL="0" indent="0">
              <a:buNone/>
            </a:pPr>
            <a:r>
              <a:rPr lang="en-NZ" sz="2400" dirty="0" smtClean="0"/>
              <a:t>There have been questions about an apparent conflict in high-risk criteria: </a:t>
            </a:r>
          </a:p>
          <a:p>
            <a:pPr marL="457200" indent="-457200">
              <a:buFont typeface="Arial" pitchFamily="34" charset="0"/>
              <a:buChar char="•"/>
            </a:pPr>
            <a:r>
              <a:rPr lang="en-NZ" sz="2000" dirty="0" smtClean="0"/>
              <a:t>Work </a:t>
            </a:r>
            <a:r>
              <a:rPr lang="en-NZ" sz="2000" dirty="0"/>
              <a:t>in domestic premises where the maximum operating pressure is more than 7 </a:t>
            </a:r>
            <a:r>
              <a:rPr lang="en-NZ" sz="2000" dirty="0" err="1"/>
              <a:t>kPa</a:t>
            </a:r>
            <a:r>
              <a:rPr lang="en-NZ" sz="2000" dirty="0"/>
              <a:t> for natural gas or more than 14 </a:t>
            </a:r>
            <a:r>
              <a:rPr lang="en-NZ" sz="2000" dirty="0" err="1"/>
              <a:t>kPa</a:t>
            </a:r>
            <a:r>
              <a:rPr lang="en-NZ" sz="2000" dirty="0"/>
              <a:t> for </a:t>
            </a:r>
            <a:r>
              <a:rPr lang="en-NZ" sz="2000" dirty="0" smtClean="0"/>
              <a:t>LPG </a:t>
            </a:r>
            <a:r>
              <a:rPr lang="en-NZ" sz="1400" dirty="0" smtClean="0"/>
              <a:t>– </a:t>
            </a:r>
            <a:r>
              <a:rPr lang="en-NZ" sz="1400" i="1" dirty="0" smtClean="0"/>
              <a:t>GSMR 5A(2</a:t>
            </a:r>
            <a:r>
              <a:rPr lang="en-NZ" sz="1400" i="1" dirty="0"/>
              <a:t>)(b)(iv</a:t>
            </a:r>
            <a:r>
              <a:rPr lang="en-NZ" sz="1400" i="1" dirty="0" smtClean="0"/>
              <a:t>)</a:t>
            </a:r>
            <a:endParaRPr lang="en-NZ" sz="1400" dirty="0"/>
          </a:p>
          <a:p>
            <a:pPr marL="457200" indent="-457200">
              <a:buFont typeface="Arial" pitchFamily="34" charset="0"/>
              <a:buChar char="•"/>
            </a:pPr>
            <a:r>
              <a:rPr lang="en-NZ" sz="2000" dirty="0"/>
              <a:t>Work done to 5601.1 (natural gas) where the supply pressure to the installation is greater than 200 </a:t>
            </a:r>
            <a:r>
              <a:rPr lang="en-NZ" sz="2000" dirty="0" err="1" smtClean="0"/>
              <a:t>kPa</a:t>
            </a:r>
            <a:r>
              <a:rPr lang="en-NZ" sz="2000" dirty="0"/>
              <a:t>  </a:t>
            </a:r>
            <a:r>
              <a:rPr lang="en-NZ" sz="1400" dirty="0"/>
              <a:t>– </a:t>
            </a:r>
            <a:r>
              <a:rPr lang="en-NZ" sz="1400" i="1" dirty="0"/>
              <a:t>GSMR </a:t>
            </a:r>
            <a:r>
              <a:rPr lang="en-NZ" sz="1400" i="1" dirty="0" smtClean="0"/>
              <a:t>5A(2)(b)(vii) </a:t>
            </a:r>
            <a:endParaRPr lang="en-NZ" sz="1400" dirty="0"/>
          </a:p>
          <a:p>
            <a:pPr marL="457200" indent="-457200">
              <a:buFont typeface="Arial" pitchFamily="34" charset="0"/>
              <a:buChar char="•"/>
            </a:pPr>
            <a:r>
              <a:rPr lang="en-NZ" sz="2000" dirty="0"/>
              <a:t>Work done to 5601.2 (LPG) where the supply pressure to the installation is greater than 3 </a:t>
            </a:r>
            <a:r>
              <a:rPr lang="en-NZ" sz="2000" dirty="0" err="1" smtClean="0"/>
              <a:t>kPa</a:t>
            </a:r>
            <a:r>
              <a:rPr lang="en-NZ" sz="2000" dirty="0"/>
              <a:t>  </a:t>
            </a:r>
            <a:r>
              <a:rPr lang="en-NZ" sz="1400" dirty="0"/>
              <a:t>– </a:t>
            </a:r>
            <a:r>
              <a:rPr lang="en-NZ" sz="1400" i="1" dirty="0"/>
              <a:t>GSMR  5A(2)(b)(vi</a:t>
            </a:r>
            <a:r>
              <a:rPr lang="en-NZ" sz="1400" i="1" dirty="0" smtClean="0"/>
              <a:t>)</a:t>
            </a:r>
            <a:endParaRPr lang="en-NZ" sz="1400" dirty="0"/>
          </a:p>
        </p:txBody>
      </p:sp>
      <p:sp>
        <p:nvSpPr>
          <p:cNvPr id="4" name="Slide Number Placeholder 3"/>
          <p:cNvSpPr>
            <a:spLocks noGrp="1"/>
          </p:cNvSpPr>
          <p:nvPr>
            <p:ph type="sldNum" sz="quarter" idx="12"/>
          </p:nvPr>
        </p:nvSpPr>
        <p:spPr/>
        <p:txBody>
          <a:bodyPr/>
          <a:lstStyle/>
          <a:p>
            <a:fld id="{7437B3C9-9E9E-40F8-97E2-36BC8BE4E2D3}" type="slidenum">
              <a:rPr lang="en-NZ" smtClean="0"/>
              <a:t>30</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345547330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206"/>
            <a:ext cx="8001000" cy="592330"/>
          </a:xfrm>
        </p:spPr>
        <p:txBody>
          <a:bodyPr>
            <a:normAutofit/>
          </a:bodyPr>
          <a:lstStyle/>
          <a:p>
            <a:r>
              <a:rPr lang="en-NZ" b="1" dirty="0"/>
              <a:t>Overlapping high-risk criteria - II</a:t>
            </a:r>
          </a:p>
        </p:txBody>
      </p:sp>
      <p:sp>
        <p:nvSpPr>
          <p:cNvPr id="3" name="Content Placeholder 2"/>
          <p:cNvSpPr>
            <a:spLocks noGrp="1"/>
          </p:cNvSpPr>
          <p:nvPr>
            <p:ph idx="1"/>
          </p:nvPr>
        </p:nvSpPr>
        <p:spPr>
          <a:xfrm>
            <a:off x="533400" y="985896"/>
            <a:ext cx="8153400" cy="4525963"/>
          </a:xfrm>
        </p:spPr>
        <p:txBody>
          <a:bodyPr>
            <a:noAutofit/>
          </a:bodyPr>
          <a:lstStyle/>
          <a:p>
            <a:pPr marL="0" lvl="0" indent="0">
              <a:buNone/>
            </a:pPr>
            <a:r>
              <a:rPr lang="en-NZ" sz="2400" dirty="0" smtClean="0"/>
              <a:t>These high-risk </a:t>
            </a:r>
            <a:r>
              <a:rPr lang="en-NZ" sz="2400" dirty="0"/>
              <a:t>criteria apply to different </a:t>
            </a:r>
            <a:r>
              <a:rPr lang="en-NZ" sz="2400" dirty="0" smtClean="0"/>
              <a:t>situations.  </a:t>
            </a:r>
            <a:r>
              <a:rPr lang="en-NZ" sz="2400" dirty="0"/>
              <a:t>If one </a:t>
            </a:r>
            <a:r>
              <a:rPr lang="en-NZ" sz="2400" dirty="0" smtClean="0"/>
              <a:t>or </a:t>
            </a:r>
            <a:r>
              <a:rPr lang="en-NZ" sz="2400" dirty="0"/>
              <a:t>more </a:t>
            </a:r>
            <a:r>
              <a:rPr lang="en-NZ" sz="2400" dirty="0" smtClean="0"/>
              <a:t>high-risk </a:t>
            </a:r>
            <a:r>
              <a:rPr lang="en-NZ" sz="2400" dirty="0"/>
              <a:t>condition applies then, provided it is not low risk, the gasfitting is </a:t>
            </a:r>
            <a:r>
              <a:rPr lang="en-NZ" sz="2400" dirty="0" smtClean="0"/>
              <a:t>high-risk: </a:t>
            </a:r>
            <a:endParaRPr lang="en-NZ" sz="2400" dirty="0"/>
          </a:p>
          <a:p>
            <a:pPr lvl="0"/>
            <a:r>
              <a:rPr lang="en-NZ" sz="2000" i="1" dirty="0"/>
              <a:t>The operating pressure criteria of 7 </a:t>
            </a:r>
            <a:r>
              <a:rPr lang="en-NZ" sz="2000" i="1" dirty="0" err="1"/>
              <a:t>kPa</a:t>
            </a:r>
            <a:r>
              <a:rPr lang="en-NZ" sz="2000" i="1" dirty="0"/>
              <a:t> (natural gas) and 14 </a:t>
            </a:r>
            <a:r>
              <a:rPr lang="en-NZ" sz="2000" i="1" dirty="0" err="1"/>
              <a:t>kPa</a:t>
            </a:r>
            <a:r>
              <a:rPr lang="en-NZ" sz="2000" i="1" dirty="0"/>
              <a:t> (LPG) are benchmarks above which there are additional installation </a:t>
            </a:r>
            <a:r>
              <a:rPr lang="en-NZ" sz="2000" i="1" dirty="0" smtClean="0"/>
              <a:t>requirements: </a:t>
            </a:r>
          </a:p>
          <a:p>
            <a:pPr lvl="1"/>
            <a:r>
              <a:rPr lang="en-NZ" sz="2000" i="1" dirty="0" err="1" smtClean="0"/>
              <a:t>eg</a:t>
            </a:r>
            <a:r>
              <a:rPr lang="en-NZ" sz="2000" i="1" dirty="0" smtClean="0"/>
              <a:t> for </a:t>
            </a:r>
            <a:r>
              <a:rPr lang="en-NZ" sz="2000" i="1" dirty="0"/>
              <a:t>domestic installations </a:t>
            </a:r>
            <a:r>
              <a:rPr lang="en-NZ" sz="2000" i="1" dirty="0" smtClean="0"/>
              <a:t>– clause 5.2 of AS/NZS</a:t>
            </a:r>
            <a:r>
              <a:rPr lang="en-NZ" sz="2000" i="1" dirty="0"/>
              <a:t> </a:t>
            </a:r>
            <a:r>
              <a:rPr lang="en-NZ" sz="2000" i="1" dirty="0" smtClean="0"/>
              <a:t>5601.1  </a:t>
            </a:r>
            <a:endParaRPr lang="en-NZ" sz="2000" dirty="0"/>
          </a:p>
          <a:p>
            <a:pPr lvl="1"/>
            <a:r>
              <a:rPr lang="en-NZ" sz="2000" i="1" dirty="0" err="1"/>
              <a:t>e</a:t>
            </a:r>
            <a:r>
              <a:rPr lang="en-NZ" sz="2000" i="1" dirty="0" err="1" smtClean="0"/>
              <a:t>g</a:t>
            </a:r>
            <a:r>
              <a:rPr lang="en-NZ" sz="2000" i="1" dirty="0" smtClean="0"/>
              <a:t> for </a:t>
            </a:r>
            <a:r>
              <a:rPr lang="en-NZ" sz="2000" i="1" dirty="0"/>
              <a:t>gas appliance design </a:t>
            </a:r>
            <a:r>
              <a:rPr lang="en-NZ" sz="2000" i="1" dirty="0" smtClean="0"/>
              <a:t>– clause </a:t>
            </a:r>
            <a:r>
              <a:rPr lang="en-NZ" sz="2000" i="1" dirty="0"/>
              <a:t>2.3.1.14 of NZS/AS 3645.1 </a:t>
            </a:r>
            <a:endParaRPr lang="en-NZ" sz="2000" i="1" dirty="0" smtClean="0"/>
          </a:p>
          <a:p>
            <a:pPr lvl="0"/>
            <a:r>
              <a:rPr lang="en-NZ" sz="2000" i="1" dirty="0" smtClean="0"/>
              <a:t>The </a:t>
            </a:r>
            <a:r>
              <a:rPr lang="en-NZ" sz="2000" i="1" dirty="0"/>
              <a:t>scope of AS/NZS 5601.1 and AS/NZS 5601.2 limit the means of compliance to installations designed to operate with a gas supply pressure </a:t>
            </a:r>
            <a:r>
              <a:rPr lang="en-NZ" sz="2000" i="1" dirty="0" smtClean="0"/>
              <a:t>≤ 200</a:t>
            </a:r>
            <a:r>
              <a:rPr lang="en-NZ" sz="2000" i="1" dirty="0"/>
              <a:t> </a:t>
            </a:r>
            <a:r>
              <a:rPr lang="en-NZ" sz="2000" i="1" dirty="0" err="1"/>
              <a:t>kPa</a:t>
            </a:r>
            <a:r>
              <a:rPr lang="en-NZ" sz="2000" i="1" dirty="0"/>
              <a:t> and 3 </a:t>
            </a:r>
            <a:r>
              <a:rPr lang="en-NZ" sz="2000" i="1" dirty="0" err="1"/>
              <a:t>kPa</a:t>
            </a:r>
            <a:r>
              <a:rPr lang="en-NZ" sz="2000" i="1" dirty="0"/>
              <a:t> respectively.  </a:t>
            </a:r>
            <a:endParaRPr lang="en-NZ" sz="2400" i="1" dirty="0"/>
          </a:p>
        </p:txBody>
      </p:sp>
      <p:sp>
        <p:nvSpPr>
          <p:cNvPr id="4" name="Slide Number Placeholder 3"/>
          <p:cNvSpPr>
            <a:spLocks noGrp="1"/>
          </p:cNvSpPr>
          <p:nvPr>
            <p:ph type="sldNum" sz="quarter" idx="12"/>
          </p:nvPr>
        </p:nvSpPr>
        <p:spPr/>
        <p:txBody>
          <a:bodyPr/>
          <a:lstStyle/>
          <a:p>
            <a:fld id="{7437B3C9-9E9E-40F8-97E2-36BC8BE4E2D3}" type="slidenum">
              <a:rPr lang="en-NZ" smtClean="0"/>
              <a:t>31</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336428432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206"/>
            <a:ext cx="7734300" cy="1143000"/>
          </a:xfrm>
        </p:spPr>
        <p:txBody>
          <a:bodyPr>
            <a:normAutofit/>
          </a:bodyPr>
          <a:lstStyle/>
          <a:p>
            <a:r>
              <a:rPr lang="en-NZ" b="1" dirty="0"/>
              <a:t>Everything is </a:t>
            </a:r>
            <a:r>
              <a:rPr lang="en-NZ" b="1" dirty="0" smtClean="0"/>
              <a:t>to be certified</a:t>
            </a:r>
            <a:endParaRPr lang="en-NZ" b="1" dirty="0"/>
          </a:p>
        </p:txBody>
      </p:sp>
      <p:sp>
        <p:nvSpPr>
          <p:cNvPr id="3" name="Content Placeholder 2"/>
          <p:cNvSpPr>
            <a:spLocks noGrp="1"/>
          </p:cNvSpPr>
          <p:nvPr>
            <p:ph idx="1"/>
          </p:nvPr>
        </p:nvSpPr>
        <p:spPr/>
        <p:txBody>
          <a:bodyPr>
            <a:normAutofit/>
          </a:bodyPr>
          <a:lstStyle/>
          <a:p>
            <a:pPr marL="0" lvl="0" indent="0">
              <a:buNone/>
            </a:pPr>
            <a:r>
              <a:rPr lang="en-NZ" sz="2400" dirty="0" smtClean="0"/>
              <a:t>Is there any </a:t>
            </a:r>
            <a:r>
              <a:rPr lang="en-NZ" sz="2400" dirty="0"/>
              <a:t>gasfitting work that is </a:t>
            </a:r>
            <a:r>
              <a:rPr lang="en-NZ" sz="2400" dirty="0" smtClean="0"/>
              <a:t>categorised </a:t>
            </a:r>
            <a:r>
              <a:rPr lang="en-NZ" sz="2400" dirty="0"/>
              <a:t>as exempt </a:t>
            </a:r>
            <a:r>
              <a:rPr lang="en-NZ" sz="2400" dirty="0" smtClean="0"/>
              <a:t>(or does </a:t>
            </a:r>
            <a:r>
              <a:rPr lang="en-NZ" sz="2400" dirty="0"/>
              <a:t>not require the completion of a </a:t>
            </a:r>
            <a:r>
              <a:rPr lang="en-NZ" sz="2400" dirty="0" smtClean="0"/>
              <a:t>GSC)? </a:t>
            </a:r>
          </a:p>
          <a:p>
            <a:pPr marL="400050" lvl="1" indent="0">
              <a:buNone/>
            </a:pPr>
            <a:r>
              <a:rPr lang="en-NZ" sz="2400" dirty="0"/>
              <a:t>In other words anything that fits within the definition of gasfitting in s5 of the PGD Act 2006 requires some sort of certification. </a:t>
            </a:r>
          </a:p>
          <a:p>
            <a:pPr lvl="0"/>
            <a:r>
              <a:rPr lang="en-NZ" sz="2400" i="1" dirty="0" smtClean="0"/>
              <a:t>There </a:t>
            </a:r>
            <a:r>
              <a:rPr lang="en-NZ" sz="2400" i="1" dirty="0"/>
              <a:t>is no gasfitting installation work that is exempt </a:t>
            </a:r>
            <a:r>
              <a:rPr lang="en-NZ" sz="2400" i="1" dirty="0" smtClean="0"/>
              <a:t>– all gasfitting requires at least the </a:t>
            </a:r>
            <a:r>
              <a:rPr lang="en-NZ" sz="2400" i="1" dirty="0"/>
              <a:t>completion of a </a:t>
            </a:r>
            <a:r>
              <a:rPr lang="en-NZ" sz="2400" i="1" dirty="0" smtClean="0"/>
              <a:t>GSC  </a:t>
            </a:r>
            <a:endParaRPr lang="en-NZ" sz="2400" dirty="0"/>
          </a:p>
          <a:p>
            <a:pPr lvl="0"/>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32</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73460777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206"/>
            <a:ext cx="8077200" cy="1143000"/>
          </a:xfrm>
        </p:spPr>
        <p:txBody>
          <a:bodyPr>
            <a:normAutofit/>
          </a:bodyPr>
          <a:lstStyle/>
          <a:p>
            <a:r>
              <a:rPr lang="en-NZ" b="1" dirty="0"/>
              <a:t>Dates on certification forms</a:t>
            </a:r>
          </a:p>
        </p:txBody>
      </p:sp>
      <p:sp>
        <p:nvSpPr>
          <p:cNvPr id="3" name="Content Placeholder 2"/>
          <p:cNvSpPr>
            <a:spLocks noGrp="1"/>
          </p:cNvSpPr>
          <p:nvPr>
            <p:ph idx="1"/>
          </p:nvPr>
        </p:nvSpPr>
        <p:spPr>
          <a:xfrm>
            <a:off x="914400" y="1022472"/>
            <a:ext cx="7772400" cy="4525963"/>
          </a:xfrm>
        </p:spPr>
        <p:txBody>
          <a:bodyPr>
            <a:noAutofit/>
          </a:bodyPr>
          <a:lstStyle/>
          <a:p>
            <a:pPr marL="0" lvl="0" indent="0">
              <a:buNone/>
            </a:pPr>
            <a:r>
              <a:rPr lang="en-NZ" sz="2400" dirty="0"/>
              <a:t>There are two boxes on the combined </a:t>
            </a:r>
            <a:r>
              <a:rPr lang="en-NZ" sz="2400" dirty="0" err="1"/>
              <a:t>CoC</a:t>
            </a:r>
            <a:r>
              <a:rPr lang="en-NZ" sz="2400" dirty="0"/>
              <a:t> &amp; GSC form.  One says ‘date gasfitting performed’ and the other next to it, says </a:t>
            </a:r>
            <a:r>
              <a:rPr lang="en-NZ" sz="2400" dirty="0" smtClean="0"/>
              <a:t>‘enter </a:t>
            </a:r>
            <a:r>
              <a:rPr lang="en-NZ" sz="2400" dirty="0"/>
              <a:t>the specific date or span of </a:t>
            </a:r>
            <a:r>
              <a:rPr lang="en-NZ" sz="2400" dirty="0" smtClean="0"/>
              <a:t>dates’.  </a:t>
            </a:r>
            <a:r>
              <a:rPr lang="en-NZ" sz="2400" dirty="0"/>
              <a:t>Is it necessary to have two references to dates?</a:t>
            </a:r>
          </a:p>
          <a:p>
            <a:pPr marL="342900" lvl="0" indent="-342900">
              <a:buFont typeface="Arial" pitchFamily="34" charset="0"/>
              <a:buChar char="•"/>
            </a:pPr>
            <a:r>
              <a:rPr lang="en-NZ" sz="2000" i="1" dirty="0" smtClean="0"/>
              <a:t>The </a:t>
            </a:r>
            <a:r>
              <a:rPr lang="en-NZ" sz="2000" i="1" dirty="0"/>
              <a:t>combined </a:t>
            </a:r>
            <a:r>
              <a:rPr lang="en-NZ" sz="2000" i="1" dirty="0" err="1"/>
              <a:t>CoC</a:t>
            </a:r>
            <a:r>
              <a:rPr lang="en-NZ" sz="2000" i="1" dirty="0"/>
              <a:t>-GSC published on Energy Safety’s website has two date boxes: </a:t>
            </a:r>
            <a:endParaRPr lang="en-NZ" sz="2000" dirty="0"/>
          </a:p>
          <a:p>
            <a:pPr lvl="1"/>
            <a:r>
              <a:rPr lang="en-NZ" sz="2000" i="1" dirty="0" smtClean="0"/>
              <a:t>‘Date </a:t>
            </a:r>
            <a:r>
              <a:rPr lang="en-NZ" sz="2000" i="1" dirty="0"/>
              <a:t>or dates on which the work was </a:t>
            </a:r>
            <a:r>
              <a:rPr lang="en-NZ" sz="2000" i="1" dirty="0" smtClean="0"/>
              <a:t>done’; </a:t>
            </a:r>
            <a:r>
              <a:rPr lang="en-NZ" sz="2000" i="1" dirty="0"/>
              <a:t>and </a:t>
            </a:r>
            <a:endParaRPr lang="en-NZ" sz="2000" dirty="0"/>
          </a:p>
          <a:p>
            <a:pPr lvl="1"/>
            <a:r>
              <a:rPr lang="en-NZ" sz="2000" i="1" dirty="0" smtClean="0"/>
              <a:t>‘Date </a:t>
            </a:r>
            <a:r>
              <a:rPr lang="en-NZ" sz="2000" i="1" dirty="0"/>
              <a:t>of </a:t>
            </a:r>
            <a:r>
              <a:rPr lang="en-NZ" sz="2000" i="1" dirty="0" smtClean="0"/>
              <a:t>completion’  </a:t>
            </a:r>
            <a:endParaRPr lang="en-NZ" sz="2000" dirty="0"/>
          </a:p>
          <a:p>
            <a:pPr marL="342900" lvl="0" indent="-342900">
              <a:buFont typeface="Arial" pitchFamily="34" charset="0"/>
              <a:buChar char="•"/>
            </a:pPr>
            <a:r>
              <a:rPr lang="en-NZ" sz="2000" i="1" dirty="0"/>
              <a:t>The first relates to the date on which the work was done and the second relates to the date the certification was </a:t>
            </a:r>
            <a:r>
              <a:rPr lang="en-NZ" sz="2000" i="1" dirty="0" smtClean="0"/>
              <a:t>completed – both </a:t>
            </a:r>
            <a:r>
              <a:rPr lang="en-NZ" sz="2000" i="1" dirty="0"/>
              <a:t>are </a:t>
            </a:r>
            <a:r>
              <a:rPr lang="en-NZ" sz="2000" i="1" dirty="0" smtClean="0"/>
              <a:t>relevant  </a:t>
            </a:r>
            <a:endParaRPr lang="en-NZ" sz="2000" dirty="0"/>
          </a:p>
          <a:p>
            <a:pPr marL="0" lvl="0" indent="0">
              <a:buNone/>
            </a:pPr>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33</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326612659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199" y="267206"/>
            <a:ext cx="7781925" cy="685294"/>
          </a:xfrm>
        </p:spPr>
        <p:txBody>
          <a:bodyPr>
            <a:normAutofit/>
          </a:bodyPr>
          <a:lstStyle/>
          <a:p>
            <a:r>
              <a:rPr lang="en-NZ" b="1" dirty="0"/>
              <a:t>Completion date for staged work</a:t>
            </a:r>
          </a:p>
        </p:txBody>
      </p:sp>
      <p:sp>
        <p:nvSpPr>
          <p:cNvPr id="3" name="Content Placeholder 2"/>
          <p:cNvSpPr>
            <a:spLocks noGrp="1"/>
          </p:cNvSpPr>
          <p:nvPr>
            <p:ph idx="1"/>
          </p:nvPr>
        </p:nvSpPr>
        <p:spPr>
          <a:xfrm>
            <a:off x="914400" y="1152526"/>
            <a:ext cx="7772400" cy="4843966"/>
          </a:xfrm>
        </p:spPr>
        <p:txBody>
          <a:bodyPr>
            <a:normAutofit fontScale="55000" lnSpcReduction="20000"/>
          </a:bodyPr>
          <a:lstStyle/>
          <a:p>
            <a:pPr marL="0" lvl="0" indent="0">
              <a:buNone/>
            </a:pPr>
            <a:r>
              <a:rPr lang="en-NZ" sz="4400" dirty="0" smtClean="0"/>
              <a:t>The </a:t>
            </a:r>
            <a:r>
              <a:rPr lang="en-NZ" sz="4400" dirty="0"/>
              <a:t>combined </a:t>
            </a:r>
            <a:r>
              <a:rPr lang="en-NZ" sz="4400" dirty="0" err="1" smtClean="0"/>
              <a:t>CoC</a:t>
            </a:r>
            <a:r>
              <a:rPr lang="en-NZ" sz="4400" dirty="0" smtClean="0"/>
              <a:t>-GSC asks </a:t>
            </a:r>
            <a:r>
              <a:rPr lang="en-NZ" sz="4400" dirty="0"/>
              <a:t>for the </a:t>
            </a:r>
            <a:r>
              <a:rPr lang="en-NZ" sz="4400" dirty="0" smtClean="0"/>
              <a:t>‘date </a:t>
            </a:r>
            <a:r>
              <a:rPr lang="en-NZ" sz="4400" dirty="0"/>
              <a:t>of gas </a:t>
            </a:r>
            <a:r>
              <a:rPr lang="en-NZ" sz="4400" dirty="0" smtClean="0"/>
              <a:t>connection’.  How do I certify a job where the </a:t>
            </a:r>
            <a:r>
              <a:rPr lang="en-NZ" sz="4400" dirty="0"/>
              <a:t>work is completed in stages and the gas is livened up to or turned on to each stage as they are completed? </a:t>
            </a:r>
            <a:endParaRPr lang="en-NZ" sz="4400" dirty="0" smtClean="0"/>
          </a:p>
          <a:p>
            <a:r>
              <a:rPr lang="en-NZ" i="1" dirty="0" smtClean="0"/>
              <a:t>The </a:t>
            </a:r>
            <a:r>
              <a:rPr lang="en-NZ" i="1" dirty="0"/>
              <a:t>regulations allow </a:t>
            </a:r>
            <a:r>
              <a:rPr lang="en-NZ" i="1" dirty="0" smtClean="0"/>
              <a:t>for flexibility in certification</a:t>
            </a:r>
            <a:r>
              <a:rPr lang="en-NZ" i="1" dirty="0"/>
              <a:t>.  </a:t>
            </a:r>
            <a:r>
              <a:rPr lang="en-NZ" i="1" dirty="0" smtClean="0"/>
              <a:t>If </a:t>
            </a:r>
            <a:r>
              <a:rPr lang="en-NZ" i="1" dirty="0"/>
              <a:t>the work is carried out in stages: </a:t>
            </a:r>
            <a:endParaRPr lang="en-NZ" dirty="0"/>
          </a:p>
          <a:p>
            <a:pPr lvl="1"/>
            <a:r>
              <a:rPr lang="en-NZ" i="1" dirty="0"/>
              <a:t>the gasfitting could be certified as a single job under a single </a:t>
            </a:r>
            <a:r>
              <a:rPr lang="en-NZ" i="1" dirty="0" err="1"/>
              <a:t>CoC</a:t>
            </a:r>
            <a:r>
              <a:rPr lang="en-NZ" i="1" dirty="0"/>
              <a:t> and GSC; or </a:t>
            </a:r>
            <a:endParaRPr lang="en-NZ" dirty="0"/>
          </a:p>
          <a:p>
            <a:pPr lvl="1"/>
            <a:r>
              <a:rPr lang="en-NZ" i="1" dirty="0"/>
              <a:t>each part installation could be certified separately under its own </a:t>
            </a:r>
            <a:r>
              <a:rPr lang="en-NZ" i="1" dirty="0" err="1"/>
              <a:t>CoC</a:t>
            </a:r>
            <a:r>
              <a:rPr lang="en-NZ" i="1" dirty="0"/>
              <a:t> and GSC, etc. </a:t>
            </a:r>
            <a:endParaRPr lang="en-NZ" dirty="0"/>
          </a:p>
          <a:p>
            <a:pPr lvl="1"/>
            <a:r>
              <a:rPr lang="en-NZ" i="1" dirty="0"/>
              <a:t>How this is done will depend on how the project is managed, including the timing of each stage. </a:t>
            </a:r>
            <a:endParaRPr lang="en-NZ" dirty="0"/>
          </a:p>
          <a:p>
            <a:pPr lvl="0"/>
            <a:r>
              <a:rPr lang="en-NZ" i="1" dirty="0"/>
              <a:t>You could design a form that </a:t>
            </a:r>
            <a:r>
              <a:rPr lang="en-NZ" i="1" dirty="0" smtClean="0"/>
              <a:t>allows </a:t>
            </a:r>
            <a:r>
              <a:rPr lang="en-NZ" i="1" dirty="0"/>
              <a:t>multiple entries, </a:t>
            </a:r>
            <a:r>
              <a:rPr lang="en-NZ" i="1" dirty="0" smtClean="0"/>
              <a:t>or use multiple forms so </a:t>
            </a:r>
            <a:r>
              <a:rPr lang="en-NZ" i="1" dirty="0"/>
              <a:t>long as the requirements of the regulations are met.  </a:t>
            </a:r>
            <a:endParaRPr lang="en-NZ" dirty="0"/>
          </a:p>
        </p:txBody>
      </p:sp>
      <p:sp>
        <p:nvSpPr>
          <p:cNvPr id="4" name="Slide Number Placeholder 3"/>
          <p:cNvSpPr>
            <a:spLocks noGrp="1"/>
          </p:cNvSpPr>
          <p:nvPr>
            <p:ph type="sldNum" sz="quarter" idx="12"/>
          </p:nvPr>
        </p:nvSpPr>
        <p:spPr/>
        <p:txBody>
          <a:bodyPr/>
          <a:lstStyle/>
          <a:p>
            <a:fld id="{7437B3C9-9E9E-40F8-97E2-36BC8BE4E2D3}" type="slidenum">
              <a:rPr lang="en-NZ" smtClean="0"/>
              <a:t>34</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108240319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206"/>
            <a:ext cx="8020050" cy="1143000"/>
          </a:xfrm>
        </p:spPr>
        <p:txBody>
          <a:bodyPr>
            <a:normAutofit/>
          </a:bodyPr>
          <a:lstStyle/>
          <a:p>
            <a:r>
              <a:rPr lang="en-NZ" b="1" dirty="0"/>
              <a:t>Clarification – date of connection</a:t>
            </a:r>
          </a:p>
        </p:txBody>
      </p:sp>
      <p:sp>
        <p:nvSpPr>
          <p:cNvPr id="3" name="Content Placeholder 2"/>
          <p:cNvSpPr>
            <a:spLocks noGrp="1"/>
          </p:cNvSpPr>
          <p:nvPr>
            <p:ph idx="1"/>
          </p:nvPr>
        </p:nvSpPr>
        <p:spPr/>
        <p:txBody>
          <a:bodyPr>
            <a:normAutofit/>
          </a:bodyPr>
          <a:lstStyle/>
          <a:p>
            <a:pPr marL="0" lvl="0" indent="0">
              <a:buNone/>
            </a:pPr>
            <a:r>
              <a:rPr lang="en-NZ" sz="2400" dirty="0" smtClean="0"/>
              <a:t>What is the reference to “</a:t>
            </a:r>
            <a:r>
              <a:rPr lang="en-NZ" sz="2400" dirty="0"/>
              <a:t>date connected or date work completed if not disconnected</a:t>
            </a:r>
            <a:r>
              <a:rPr lang="en-NZ" sz="2400" dirty="0" smtClean="0"/>
              <a:t>” on the Energy Safety GSC form? </a:t>
            </a:r>
            <a:endParaRPr lang="en-NZ" sz="2400" dirty="0"/>
          </a:p>
          <a:p>
            <a:pPr marL="342900" lvl="0" indent="-342900">
              <a:buFont typeface="Arial" pitchFamily="34" charset="0"/>
              <a:buChar char="•"/>
            </a:pPr>
            <a:r>
              <a:rPr lang="en-NZ" sz="2400" i="1" dirty="0"/>
              <a:t>The term “date connected or date work completed if not disconnected” comes about because the GSC has to completed after connection to gas supply or (alternatively in cases where there is no re-connection to gas supply) after completion of the gasfitting work. </a:t>
            </a:r>
            <a:r>
              <a:rPr lang="en-NZ" sz="2400" i="1" dirty="0" smtClean="0"/>
              <a:t>Both scenarios are </a:t>
            </a:r>
            <a:r>
              <a:rPr lang="en-NZ" sz="2400" i="1" dirty="0"/>
              <a:t>possible. </a:t>
            </a:r>
            <a:br>
              <a:rPr lang="en-NZ" sz="2400" i="1" dirty="0"/>
            </a:br>
            <a:r>
              <a:rPr lang="en-NZ" sz="1800" i="1" dirty="0" smtClean="0"/>
              <a:t>- GSMR </a:t>
            </a:r>
            <a:r>
              <a:rPr lang="en-NZ" sz="1800" i="1" dirty="0"/>
              <a:t>52B(4).</a:t>
            </a:r>
            <a:endParaRPr lang="en-NZ" sz="2400" dirty="0"/>
          </a:p>
          <a:p>
            <a:pPr marL="0" lvl="0" indent="0">
              <a:buNone/>
            </a:pPr>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35</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408285521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NZ" b="1" dirty="0" smtClean="0"/>
              <a:t>Information on </a:t>
            </a:r>
            <a:r>
              <a:rPr lang="en-NZ" b="1" dirty="0" err="1" smtClean="0"/>
              <a:t>CoCs</a:t>
            </a:r>
            <a:endParaRPr lang="en-NZ" dirty="0"/>
          </a:p>
        </p:txBody>
      </p:sp>
      <p:sp>
        <p:nvSpPr>
          <p:cNvPr id="3" name="Content Placeholder 2"/>
          <p:cNvSpPr>
            <a:spLocks noGrp="1"/>
          </p:cNvSpPr>
          <p:nvPr>
            <p:ph idx="1"/>
          </p:nvPr>
        </p:nvSpPr>
        <p:spPr/>
        <p:txBody>
          <a:bodyPr>
            <a:noAutofit/>
          </a:bodyPr>
          <a:lstStyle/>
          <a:p>
            <a:pPr marL="0" indent="0">
              <a:buNone/>
            </a:pPr>
            <a:r>
              <a:rPr lang="en-NZ" sz="2400" dirty="0"/>
              <a:t>Why is information on test results not requested as part of the </a:t>
            </a:r>
            <a:r>
              <a:rPr lang="en-NZ" sz="2400" dirty="0" err="1" smtClean="0"/>
              <a:t>CoC</a:t>
            </a:r>
            <a:r>
              <a:rPr lang="en-NZ" sz="2400" dirty="0" smtClean="0"/>
              <a:t> </a:t>
            </a:r>
            <a:r>
              <a:rPr lang="en-NZ" sz="2400" dirty="0"/>
              <a:t>– it provides a lot of information at the time of installation</a:t>
            </a:r>
            <a:r>
              <a:rPr lang="en-NZ" sz="2400" dirty="0" smtClean="0"/>
              <a:t>?</a:t>
            </a:r>
          </a:p>
          <a:p>
            <a:pPr marL="342900" indent="-342900">
              <a:buFont typeface="Arial" pitchFamily="34" charset="0"/>
              <a:buChar char="•"/>
            </a:pPr>
            <a:r>
              <a:rPr lang="en-NZ" sz="2400" i="1" dirty="0" smtClean="0"/>
              <a:t>Regulations limit required information to that necessary to establish compliance</a:t>
            </a:r>
          </a:p>
          <a:p>
            <a:pPr marL="342900" indent="-342900">
              <a:buFont typeface="Arial" pitchFamily="34" charset="0"/>
              <a:buChar char="•"/>
            </a:pPr>
            <a:r>
              <a:rPr lang="en-NZ" sz="2400" i="1" dirty="0" smtClean="0"/>
              <a:t>Other information can be provided or recorded elsewhere</a:t>
            </a:r>
          </a:p>
          <a:p>
            <a:endParaRPr lang="en-NZ" sz="2400" dirty="0"/>
          </a:p>
        </p:txBody>
      </p:sp>
      <p:sp>
        <p:nvSpPr>
          <p:cNvPr id="4" name="Slide Number Placeholder 3"/>
          <p:cNvSpPr>
            <a:spLocks noGrp="1"/>
          </p:cNvSpPr>
          <p:nvPr>
            <p:ph type="sldNum" sz="quarter" idx="12"/>
          </p:nvPr>
        </p:nvSpPr>
        <p:spPr/>
        <p:txBody>
          <a:bodyPr/>
          <a:lstStyle/>
          <a:p>
            <a:fld id="{7437B3C9-9E9E-40F8-97E2-36BC8BE4E2D3}" type="slidenum">
              <a:rPr lang="en-NZ" smtClean="0"/>
              <a:t>36</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33302249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7206"/>
            <a:ext cx="7715250" cy="1143000"/>
          </a:xfrm>
        </p:spPr>
        <p:txBody>
          <a:bodyPr>
            <a:normAutofit/>
          </a:bodyPr>
          <a:lstStyle/>
          <a:p>
            <a:r>
              <a:rPr lang="en-NZ" b="1" dirty="0"/>
              <a:t>What is a Certified Design?</a:t>
            </a:r>
          </a:p>
        </p:txBody>
      </p:sp>
      <p:sp>
        <p:nvSpPr>
          <p:cNvPr id="3" name="Content Placeholder 2"/>
          <p:cNvSpPr>
            <a:spLocks noGrp="1"/>
          </p:cNvSpPr>
          <p:nvPr>
            <p:ph idx="1"/>
          </p:nvPr>
        </p:nvSpPr>
        <p:spPr>
          <a:xfrm>
            <a:off x="914400" y="1013328"/>
            <a:ext cx="7772400" cy="5073147"/>
          </a:xfrm>
        </p:spPr>
        <p:txBody>
          <a:bodyPr>
            <a:noAutofit/>
          </a:bodyPr>
          <a:lstStyle/>
          <a:p>
            <a:pPr marL="0" lvl="0" indent="0">
              <a:buNone/>
            </a:pPr>
            <a:r>
              <a:rPr lang="en-NZ" sz="2400" dirty="0" smtClean="0"/>
              <a:t>What is a Certified Design?</a:t>
            </a:r>
            <a:endParaRPr lang="en-NZ" sz="2400" dirty="0"/>
          </a:p>
          <a:p>
            <a:pPr marL="342900" lvl="0" indent="-342900">
              <a:buFont typeface="Arial" pitchFamily="34" charset="0"/>
              <a:buChar char="•"/>
            </a:pPr>
            <a:r>
              <a:rPr lang="en-NZ" sz="2400" i="1" dirty="0"/>
              <a:t>A Certified Design:</a:t>
            </a:r>
          </a:p>
          <a:p>
            <a:pPr marL="714375" lvl="1" indent="-352425">
              <a:buFont typeface="Arial" pitchFamily="34" charset="0"/>
              <a:buChar char="•"/>
            </a:pPr>
            <a:r>
              <a:rPr lang="en-NZ" sz="2000" i="1" dirty="0"/>
              <a:t>Identifies the location of the installation </a:t>
            </a:r>
          </a:p>
          <a:p>
            <a:pPr marL="714375" lvl="1" indent="-352425">
              <a:buFont typeface="Arial" pitchFamily="34" charset="0"/>
              <a:buChar char="•"/>
            </a:pPr>
            <a:r>
              <a:rPr lang="en-NZ" sz="2000" i="1" dirty="0"/>
              <a:t>Identifies the Standards (if any) with which the installation will comply </a:t>
            </a:r>
          </a:p>
          <a:p>
            <a:pPr marL="714375" lvl="1" indent="-352425">
              <a:buFont typeface="Arial" pitchFamily="34" charset="0"/>
              <a:buChar char="•"/>
            </a:pPr>
            <a:r>
              <a:rPr lang="en-NZ" sz="2000" i="1" dirty="0"/>
              <a:t>Must be signed and dated by the person who completed the design  </a:t>
            </a:r>
          </a:p>
          <a:p>
            <a:pPr marL="342900" indent="-342900">
              <a:buFont typeface="Arial" pitchFamily="34" charset="0"/>
              <a:buChar char="•"/>
            </a:pPr>
            <a:r>
              <a:rPr lang="en-NZ" sz="2400" i="1" dirty="0"/>
              <a:t>Certified Design provides a means for identifying safe alternatives designs to the means of compliance </a:t>
            </a:r>
          </a:p>
          <a:p>
            <a:pPr marL="342900" indent="-342900">
              <a:buFont typeface="Arial" pitchFamily="34" charset="0"/>
              <a:buChar char="•"/>
            </a:pPr>
            <a:r>
              <a:rPr lang="en-NZ" sz="2400" i="1" dirty="0"/>
              <a:t>Designs certified as compliant and safe by the designer may be relied on by installers acting in good faith </a:t>
            </a:r>
          </a:p>
        </p:txBody>
      </p:sp>
      <p:sp>
        <p:nvSpPr>
          <p:cNvPr id="4" name="Slide Number Placeholder 3"/>
          <p:cNvSpPr>
            <a:spLocks noGrp="1"/>
          </p:cNvSpPr>
          <p:nvPr>
            <p:ph type="sldNum" sz="quarter" idx="12"/>
          </p:nvPr>
        </p:nvSpPr>
        <p:spPr/>
        <p:txBody>
          <a:bodyPr/>
          <a:lstStyle/>
          <a:p>
            <a:fld id="{7437B3C9-9E9E-40F8-97E2-36BC8BE4E2D3}" type="slidenum">
              <a:rPr lang="en-NZ" smtClean="0"/>
              <a:t>37</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03920340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74638"/>
            <a:ext cx="8640960" cy="1143000"/>
          </a:xfrm>
        </p:spPr>
        <p:txBody>
          <a:bodyPr>
            <a:noAutofit/>
          </a:bodyPr>
          <a:lstStyle/>
          <a:p>
            <a:r>
              <a:rPr lang="en-NZ" b="1" dirty="0"/>
              <a:t>When is </a:t>
            </a:r>
            <a:r>
              <a:rPr lang="en-NZ" b="1" dirty="0" smtClean="0"/>
              <a:t>a Certified </a:t>
            </a:r>
            <a:r>
              <a:rPr lang="en-NZ" b="1" dirty="0"/>
              <a:t>Design required?</a:t>
            </a:r>
          </a:p>
        </p:txBody>
      </p:sp>
      <p:sp>
        <p:nvSpPr>
          <p:cNvPr id="3" name="Content Placeholder 2"/>
          <p:cNvSpPr>
            <a:spLocks noGrp="1"/>
          </p:cNvSpPr>
          <p:nvPr>
            <p:ph idx="1"/>
          </p:nvPr>
        </p:nvSpPr>
        <p:spPr/>
        <p:txBody>
          <a:bodyPr>
            <a:normAutofit/>
          </a:bodyPr>
          <a:lstStyle/>
          <a:p>
            <a:pPr marL="0" lvl="0" indent="0">
              <a:buNone/>
            </a:pPr>
            <a:r>
              <a:rPr lang="en-NZ" sz="2400" dirty="0" smtClean="0"/>
              <a:t>When is a Certified Design required? </a:t>
            </a:r>
            <a:endParaRPr lang="en-NZ" sz="2400" dirty="0"/>
          </a:p>
          <a:p>
            <a:pPr marL="342900" lvl="0" indent="-342900">
              <a:buFont typeface="Arial" pitchFamily="34" charset="0"/>
              <a:buChar char="•"/>
            </a:pPr>
            <a:r>
              <a:rPr lang="en-NZ" sz="2400" i="1" dirty="0" smtClean="0"/>
              <a:t>Certified </a:t>
            </a:r>
            <a:r>
              <a:rPr lang="en-NZ" sz="2400" i="1" dirty="0"/>
              <a:t>Design may be used at any time to provide guidance or instructions for gasfitting </a:t>
            </a:r>
            <a:r>
              <a:rPr lang="en-NZ" sz="2400" i="1" dirty="0" smtClean="0"/>
              <a:t>work  </a:t>
            </a:r>
            <a:endParaRPr lang="en-NZ" sz="2400" dirty="0"/>
          </a:p>
          <a:p>
            <a:pPr marL="342900" lvl="0" indent="-342900">
              <a:buFont typeface="Arial" pitchFamily="34" charset="0"/>
              <a:buChar char="•"/>
            </a:pPr>
            <a:r>
              <a:rPr lang="en-NZ" sz="2400" i="1" dirty="0"/>
              <a:t>A Certified Design is </a:t>
            </a:r>
            <a:r>
              <a:rPr lang="en-NZ" sz="2400" i="1" u="sng" dirty="0"/>
              <a:t>required</a:t>
            </a:r>
            <a:r>
              <a:rPr lang="en-NZ" sz="2400" i="1" dirty="0"/>
              <a:t> where a gas installation or part installation does not comply with the recognised means of compliance </a:t>
            </a:r>
            <a:endParaRPr lang="en-NZ" sz="2400" i="1" dirty="0" smtClean="0"/>
          </a:p>
          <a:p>
            <a:pPr marL="714375" lvl="1" indent="-352425">
              <a:buFont typeface="Arial" pitchFamily="34" charset="0"/>
              <a:buChar char="•"/>
            </a:pPr>
            <a:r>
              <a:rPr lang="en-NZ" sz="2000" i="1" dirty="0"/>
              <a:t>AS/NZS 5601.1 sections 3 to 6 or </a:t>
            </a:r>
          </a:p>
          <a:p>
            <a:pPr marL="714375" lvl="1" indent="-352425">
              <a:buFont typeface="Arial" pitchFamily="34" charset="0"/>
              <a:buChar char="•"/>
            </a:pPr>
            <a:r>
              <a:rPr lang="en-NZ" sz="2000" i="1" dirty="0"/>
              <a:t>AS/NZS 5601.2 sections 3 to 9 </a:t>
            </a:r>
          </a:p>
        </p:txBody>
      </p:sp>
      <p:sp>
        <p:nvSpPr>
          <p:cNvPr id="4" name="Slide Number Placeholder 3"/>
          <p:cNvSpPr>
            <a:spLocks noGrp="1"/>
          </p:cNvSpPr>
          <p:nvPr>
            <p:ph type="sldNum" sz="quarter" idx="12"/>
          </p:nvPr>
        </p:nvSpPr>
        <p:spPr/>
        <p:txBody>
          <a:bodyPr/>
          <a:lstStyle/>
          <a:p>
            <a:fld id="{7437B3C9-9E9E-40F8-97E2-36BC8BE4E2D3}" type="slidenum">
              <a:rPr lang="en-NZ" smtClean="0"/>
              <a:t>38</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365302650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NZ" b="1" dirty="0" smtClean="0"/>
              <a:t>Monitoring </a:t>
            </a:r>
            <a:endParaRPr lang="en-NZ" dirty="0"/>
          </a:p>
        </p:txBody>
      </p:sp>
      <p:sp>
        <p:nvSpPr>
          <p:cNvPr id="3" name="Content Placeholder 2"/>
          <p:cNvSpPr>
            <a:spLocks noGrp="1"/>
          </p:cNvSpPr>
          <p:nvPr>
            <p:ph idx="1"/>
          </p:nvPr>
        </p:nvSpPr>
        <p:spPr/>
        <p:txBody>
          <a:bodyPr>
            <a:normAutofit/>
          </a:bodyPr>
          <a:lstStyle/>
          <a:p>
            <a:r>
              <a:rPr lang="en-NZ" sz="2400" dirty="0" smtClean="0"/>
              <a:t>Regulators – Energy Safety, PGDB &amp; EWRB have independent access to EGHR database </a:t>
            </a:r>
          </a:p>
          <a:p>
            <a:pPr marL="342900" indent="-342900">
              <a:buFont typeface="Arial" pitchFamily="34" charset="0"/>
              <a:buChar char="•"/>
            </a:pPr>
            <a:r>
              <a:rPr lang="en-NZ" sz="2400" i="1" dirty="0" smtClean="0"/>
              <a:t>Regulators can use EGHR to plan their monitoring programmes  </a:t>
            </a:r>
          </a:p>
          <a:p>
            <a:pPr marL="342900" indent="-342900">
              <a:buFont typeface="Arial" pitchFamily="34" charset="0"/>
              <a:buChar char="•"/>
            </a:pPr>
            <a:r>
              <a:rPr lang="en-NZ" sz="2400" i="1" dirty="0" smtClean="0"/>
              <a:t>Gives ability to focus on areas of concern </a:t>
            </a:r>
          </a:p>
          <a:p>
            <a:pPr marL="342900" indent="-342900">
              <a:buFont typeface="Arial" pitchFamily="34" charset="0"/>
              <a:buChar char="•"/>
            </a:pPr>
            <a:r>
              <a:rPr lang="en-NZ" sz="2400" i="1" dirty="0" smtClean="0"/>
              <a:t>Currently Energy Safety selecting High Risk records for analysis </a:t>
            </a:r>
          </a:p>
          <a:p>
            <a:pPr marL="714375" lvl="1" indent="-352425">
              <a:buFont typeface="Arial" pitchFamily="34" charset="0"/>
              <a:buChar char="•"/>
            </a:pPr>
            <a:r>
              <a:rPr lang="en-NZ" sz="2400" i="1" dirty="0" smtClean="0"/>
              <a:t>Feedback on how certificates are completed </a:t>
            </a:r>
          </a:p>
          <a:p>
            <a:pPr marL="714375" lvl="1" indent="-352425">
              <a:buFont typeface="Arial" pitchFamily="34" charset="0"/>
              <a:buChar char="•"/>
            </a:pPr>
            <a:r>
              <a:rPr lang="en-NZ" sz="2400" i="1" dirty="0"/>
              <a:t>Too soon for trends to emerge </a:t>
            </a:r>
          </a:p>
        </p:txBody>
      </p:sp>
      <p:sp>
        <p:nvSpPr>
          <p:cNvPr id="4" name="Slide Number Placeholder 3"/>
          <p:cNvSpPr>
            <a:spLocks noGrp="1"/>
          </p:cNvSpPr>
          <p:nvPr>
            <p:ph type="sldNum" sz="quarter" idx="12"/>
          </p:nvPr>
        </p:nvSpPr>
        <p:spPr/>
        <p:txBody>
          <a:bodyPr/>
          <a:lstStyle/>
          <a:p>
            <a:fld id="{7437B3C9-9E9E-40F8-97E2-36BC8BE4E2D3}" type="slidenum">
              <a:rPr lang="en-NZ" smtClean="0"/>
              <a:t>39</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348896742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8 April 2014</a:t>
            </a:r>
            <a:endParaRPr lang="en-US" dirty="0"/>
          </a:p>
        </p:txBody>
      </p:sp>
      <p:sp>
        <p:nvSpPr>
          <p:cNvPr id="3" name="Footer Placeholder 2"/>
          <p:cNvSpPr>
            <a:spLocks noGrp="1"/>
          </p:cNvSpPr>
          <p:nvPr>
            <p:ph type="ftr" sz="quarter" idx="11"/>
          </p:nvPr>
        </p:nvSpPr>
        <p:spPr/>
        <p:txBody>
          <a:bodyPr/>
          <a:lstStyle/>
          <a:p>
            <a:r>
              <a:rPr lang="en-US" smtClean="0"/>
              <a:t>WorkSafe New Zealand</a:t>
            </a:r>
            <a:endParaRPr lang="en-US" dirty="0"/>
          </a:p>
        </p:txBody>
      </p:sp>
      <p:sp>
        <p:nvSpPr>
          <p:cNvPr id="4" name="Slide Number Placeholder 3"/>
          <p:cNvSpPr>
            <a:spLocks noGrp="1"/>
          </p:cNvSpPr>
          <p:nvPr>
            <p:ph type="sldNum" sz="quarter" idx="12"/>
          </p:nvPr>
        </p:nvSpPr>
        <p:spPr/>
        <p:txBody>
          <a:bodyPr/>
          <a:lstStyle/>
          <a:p>
            <a:fld id="{CCC9C0A8-FCB6-1241-B3F7-A650E06D7DC1}" type="slidenum">
              <a:rPr lang="en-US" smtClean="0"/>
              <a:pPr/>
              <a:t>40</a:t>
            </a:fld>
            <a:endParaRPr lang="en-US"/>
          </a:p>
        </p:txBody>
      </p:sp>
      <p:sp>
        <p:nvSpPr>
          <p:cNvPr id="5" name="Title 4"/>
          <p:cNvSpPr>
            <a:spLocks noGrp="1"/>
          </p:cNvSpPr>
          <p:nvPr>
            <p:ph type="title"/>
          </p:nvPr>
        </p:nvSpPr>
        <p:spPr/>
        <p:txBody>
          <a:bodyPr/>
          <a:lstStyle/>
          <a:p>
            <a:r>
              <a:rPr lang="en-NZ" dirty="0" smtClean="0"/>
              <a:t>EGHR – Records entered </a:t>
            </a:r>
            <a:endParaRPr lang="en-NZ" dirty="0"/>
          </a:p>
        </p:txBody>
      </p:sp>
      <p:pic>
        <p:nvPicPr>
          <p:cNvPr id="1027" name="Chart 1" descr="image0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782" y="904875"/>
            <a:ext cx="6840000" cy="444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p:cNvSpPr/>
          <p:nvPr/>
        </p:nvSpPr>
        <p:spPr>
          <a:xfrm>
            <a:off x="615782" y="5348888"/>
            <a:ext cx="4670593" cy="923330"/>
          </a:xfrm>
          <a:prstGeom prst="rect">
            <a:avLst/>
          </a:prstGeom>
        </p:spPr>
        <p:txBody>
          <a:bodyPr wrap="square">
            <a:spAutoFit/>
          </a:bodyPr>
          <a:lstStyle/>
          <a:p>
            <a:pPr marL="285750" indent="-285750">
              <a:buFont typeface="Arial" pitchFamily="34" charset="0"/>
              <a:buChar char="•"/>
            </a:pPr>
            <a:r>
              <a:rPr lang="en-NZ" dirty="0" smtClean="0"/>
              <a:t>March daily average – 144 </a:t>
            </a:r>
            <a:r>
              <a:rPr lang="en-NZ" dirty="0"/>
              <a:t>high risk records </a:t>
            </a:r>
          </a:p>
          <a:p>
            <a:pPr marL="285750" indent="-285750">
              <a:buFont typeface="Arial" pitchFamily="34" charset="0"/>
              <a:buChar char="•"/>
            </a:pPr>
            <a:r>
              <a:rPr lang="en-NZ" dirty="0" smtClean="0"/>
              <a:t>22 gas </a:t>
            </a:r>
          </a:p>
          <a:p>
            <a:pPr marL="285750" indent="-285750">
              <a:buFont typeface="Arial" pitchFamily="34" charset="0"/>
              <a:buChar char="•"/>
            </a:pPr>
            <a:r>
              <a:rPr lang="en-NZ" dirty="0" smtClean="0"/>
              <a:t>122 electricity</a:t>
            </a:r>
            <a:endParaRPr lang="en-NZ" dirty="0"/>
          </a:p>
        </p:txBody>
      </p:sp>
    </p:spTree>
    <p:extLst>
      <p:ext uri="{BB962C8B-B14F-4D97-AF65-F5344CB8AC3E}">
        <p14:creationId xmlns:p14="http://schemas.microsoft.com/office/powerpoint/2010/main" val="105757749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8 April 2014</a:t>
            </a:r>
            <a:endParaRPr lang="en-US" dirty="0"/>
          </a:p>
        </p:txBody>
      </p:sp>
      <p:sp>
        <p:nvSpPr>
          <p:cNvPr id="3" name="Footer Placeholder 2"/>
          <p:cNvSpPr>
            <a:spLocks noGrp="1"/>
          </p:cNvSpPr>
          <p:nvPr>
            <p:ph type="ftr" sz="quarter" idx="11"/>
          </p:nvPr>
        </p:nvSpPr>
        <p:spPr/>
        <p:txBody>
          <a:bodyPr/>
          <a:lstStyle/>
          <a:p>
            <a:r>
              <a:rPr lang="en-US" smtClean="0"/>
              <a:t>WorkSafe New Zealand</a:t>
            </a:r>
            <a:endParaRPr lang="en-US" dirty="0"/>
          </a:p>
        </p:txBody>
      </p:sp>
      <p:sp>
        <p:nvSpPr>
          <p:cNvPr id="4" name="Slide Number Placeholder 3"/>
          <p:cNvSpPr>
            <a:spLocks noGrp="1"/>
          </p:cNvSpPr>
          <p:nvPr>
            <p:ph type="sldNum" sz="quarter" idx="12"/>
          </p:nvPr>
        </p:nvSpPr>
        <p:spPr/>
        <p:txBody>
          <a:bodyPr/>
          <a:lstStyle/>
          <a:p>
            <a:fld id="{CCC9C0A8-FCB6-1241-B3F7-A650E06D7DC1}" type="slidenum">
              <a:rPr lang="en-US" smtClean="0"/>
              <a:pPr/>
              <a:t>41</a:t>
            </a:fld>
            <a:endParaRPr lang="en-US"/>
          </a:p>
        </p:txBody>
      </p:sp>
      <p:sp>
        <p:nvSpPr>
          <p:cNvPr id="5" name="Title 4"/>
          <p:cNvSpPr>
            <a:spLocks noGrp="1"/>
          </p:cNvSpPr>
          <p:nvPr>
            <p:ph type="title"/>
          </p:nvPr>
        </p:nvSpPr>
        <p:spPr/>
        <p:txBody>
          <a:bodyPr/>
          <a:lstStyle/>
          <a:p>
            <a:r>
              <a:rPr lang="en-NZ" dirty="0" smtClean="0"/>
              <a:t>EGHR – User registrations </a:t>
            </a:r>
            <a:endParaRPr lang="en-NZ"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44100" y="1304305"/>
            <a:ext cx="7200000" cy="34398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944100" y="4982161"/>
            <a:ext cx="4572000" cy="923330"/>
          </a:xfrm>
          <a:prstGeom prst="rect">
            <a:avLst/>
          </a:prstGeom>
        </p:spPr>
        <p:txBody>
          <a:bodyPr>
            <a:spAutoFit/>
          </a:bodyPr>
          <a:lstStyle/>
          <a:p>
            <a:pPr marL="285750" indent="-285750">
              <a:buFont typeface="Arial" pitchFamily="34" charset="0"/>
              <a:buChar char="•"/>
            </a:pPr>
            <a:r>
              <a:rPr lang="en-NZ" dirty="0" smtClean="0"/>
              <a:t>42 registrations </a:t>
            </a:r>
            <a:r>
              <a:rPr lang="en-NZ" dirty="0"/>
              <a:t>in </a:t>
            </a:r>
            <a:r>
              <a:rPr lang="en-NZ" dirty="0" smtClean="0"/>
              <a:t>March</a:t>
            </a:r>
          </a:p>
          <a:p>
            <a:pPr marL="285750" indent="-285750">
              <a:buFont typeface="Arial" pitchFamily="34" charset="0"/>
              <a:buChar char="•"/>
            </a:pPr>
            <a:r>
              <a:rPr lang="en-NZ" dirty="0" smtClean="0"/>
              <a:t>51</a:t>
            </a:r>
            <a:r>
              <a:rPr lang="en-NZ" dirty="0"/>
              <a:t>% of </a:t>
            </a:r>
            <a:r>
              <a:rPr lang="en-NZ" dirty="0" smtClean="0"/>
              <a:t>gas </a:t>
            </a:r>
            <a:r>
              <a:rPr lang="en-NZ" dirty="0"/>
              <a:t>practitioners </a:t>
            </a:r>
            <a:r>
              <a:rPr lang="en-NZ" dirty="0" smtClean="0"/>
              <a:t>registered </a:t>
            </a:r>
          </a:p>
          <a:p>
            <a:pPr marL="285750" indent="-285750">
              <a:buFont typeface="Arial" pitchFamily="34" charset="0"/>
              <a:buChar char="•"/>
            </a:pPr>
            <a:r>
              <a:rPr lang="en-NZ" dirty="0" smtClean="0"/>
              <a:t>1300 </a:t>
            </a:r>
            <a:r>
              <a:rPr lang="en-NZ" dirty="0"/>
              <a:t>users (41%) </a:t>
            </a:r>
            <a:r>
              <a:rPr lang="en-NZ" dirty="0" smtClean="0"/>
              <a:t>now </a:t>
            </a:r>
            <a:r>
              <a:rPr lang="en-NZ" dirty="0"/>
              <a:t>registered </a:t>
            </a:r>
          </a:p>
        </p:txBody>
      </p:sp>
    </p:spTree>
    <p:extLst>
      <p:ext uri="{BB962C8B-B14F-4D97-AF65-F5344CB8AC3E}">
        <p14:creationId xmlns:p14="http://schemas.microsoft.com/office/powerpoint/2010/main" val="195949004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74638"/>
            <a:ext cx="8496944" cy="994122"/>
          </a:xfrm>
        </p:spPr>
        <p:txBody>
          <a:bodyPr>
            <a:noAutofit/>
          </a:bodyPr>
          <a:lstStyle/>
          <a:p>
            <a:r>
              <a:rPr lang="en-NZ" b="1" dirty="0" smtClean="0"/>
              <a:t>Overview of changes I</a:t>
            </a:r>
            <a:endParaRPr lang="en-NZ" b="1" dirty="0"/>
          </a:p>
        </p:txBody>
      </p:sp>
      <p:sp>
        <p:nvSpPr>
          <p:cNvPr id="3" name="Content Placeholder 2"/>
          <p:cNvSpPr>
            <a:spLocks noGrp="1"/>
          </p:cNvSpPr>
          <p:nvPr>
            <p:ph idx="1"/>
          </p:nvPr>
        </p:nvSpPr>
        <p:spPr>
          <a:xfrm>
            <a:off x="485776" y="1268760"/>
            <a:ext cx="8134350" cy="4734232"/>
          </a:xfrm>
        </p:spPr>
        <p:txBody>
          <a:bodyPr>
            <a:noAutofit/>
          </a:bodyPr>
          <a:lstStyle/>
          <a:p>
            <a:pPr marL="342900" indent="-342900">
              <a:buFont typeface="Arial" pitchFamily="34" charset="0"/>
              <a:buChar char="•"/>
            </a:pPr>
            <a:r>
              <a:rPr lang="en-NZ" sz="2400" dirty="0"/>
              <a:t>Aligns Electricity </a:t>
            </a:r>
            <a:r>
              <a:rPr lang="en-NZ" sz="2400" dirty="0" smtClean="0"/>
              <a:t>(PEW) and </a:t>
            </a:r>
            <a:r>
              <a:rPr lang="en-NZ" sz="2400" dirty="0"/>
              <a:t>Gas </a:t>
            </a:r>
            <a:r>
              <a:rPr lang="en-NZ" sz="2400" dirty="0" smtClean="0"/>
              <a:t>(gasfitting) certification regimes</a:t>
            </a:r>
            <a:endParaRPr lang="en-NZ" sz="2400" dirty="0"/>
          </a:p>
          <a:p>
            <a:pPr marL="714375" lvl="1" indent="-352425">
              <a:buFont typeface="Arial" pitchFamily="34" charset="0"/>
              <a:buChar char="•"/>
            </a:pPr>
            <a:r>
              <a:rPr lang="en-NZ" sz="2400" dirty="0"/>
              <a:t>Extends</a:t>
            </a:r>
            <a:r>
              <a:rPr lang="en-NZ" sz="2400" dirty="0" smtClean="0"/>
              <a:t> certification to all gasfitting </a:t>
            </a:r>
          </a:p>
          <a:p>
            <a:pPr marL="714375" lvl="1" indent="-352425">
              <a:buFont typeface="Arial" pitchFamily="34" charset="0"/>
              <a:buChar char="•"/>
            </a:pPr>
            <a:r>
              <a:rPr lang="en-NZ" sz="2400" dirty="0"/>
              <a:t>Reflects international certification architecture</a:t>
            </a:r>
          </a:p>
          <a:p>
            <a:pPr marL="342900" lvl="1" indent="-342900">
              <a:buFont typeface="Arial" pitchFamily="34" charset="0"/>
              <a:buChar char="•"/>
            </a:pPr>
            <a:r>
              <a:rPr lang="en-NZ" sz="2400" dirty="0" smtClean="0"/>
              <a:t>Adopts </a:t>
            </a:r>
            <a:r>
              <a:rPr lang="en-NZ" sz="2400" dirty="0"/>
              <a:t>risk management principles</a:t>
            </a:r>
          </a:p>
          <a:p>
            <a:pPr marL="342900" lvl="1" indent="-342900">
              <a:buFont typeface="Arial" pitchFamily="34" charset="0"/>
              <a:buChar char="•"/>
            </a:pPr>
            <a:r>
              <a:rPr lang="en-NZ" sz="2400" dirty="0"/>
              <a:t>Allows integration of certification with other business processes </a:t>
            </a:r>
          </a:p>
          <a:p>
            <a:pPr marL="342900" lvl="1" indent="-342900">
              <a:buFont typeface="Arial" pitchFamily="34" charset="0"/>
              <a:buChar char="•"/>
            </a:pPr>
            <a:r>
              <a:rPr lang="en-NZ" sz="2400" dirty="0" smtClean="0"/>
              <a:t>Fee </a:t>
            </a:r>
            <a:r>
              <a:rPr lang="en-NZ" sz="2400" dirty="0"/>
              <a:t>for certificate is removed </a:t>
            </a:r>
          </a:p>
        </p:txBody>
      </p:sp>
      <p:sp>
        <p:nvSpPr>
          <p:cNvPr id="4" name="Slide Number Placeholder 3"/>
          <p:cNvSpPr>
            <a:spLocks noGrp="1"/>
          </p:cNvSpPr>
          <p:nvPr>
            <p:ph type="sldNum" sz="quarter" idx="12"/>
          </p:nvPr>
        </p:nvSpPr>
        <p:spPr/>
        <p:txBody>
          <a:bodyPr/>
          <a:lstStyle/>
          <a:p>
            <a:fld id="{7437B3C9-9E9E-40F8-97E2-36BC8BE4E2D3}" type="slidenum">
              <a:rPr lang="en-NZ" smtClean="0"/>
              <a:t>42</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38594773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74638"/>
            <a:ext cx="8496944" cy="994122"/>
          </a:xfrm>
        </p:spPr>
        <p:txBody>
          <a:bodyPr>
            <a:noAutofit/>
          </a:bodyPr>
          <a:lstStyle/>
          <a:p>
            <a:r>
              <a:rPr lang="en-NZ" b="1" dirty="0" smtClean="0"/>
              <a:t>Overview of changes II</a:t>
            </a:r>
            <a:endParaRPr lang="en-NZ" b="1" dirty="0"/>
          </a:p>
        </p:txBody>
      </p:sp>
      <p:sp>
        <p:nvSpPr>
          <p:cNvPr id="3" name="Content Placeholder 2"/>
          <p:cNvSpPr>
            <a:spLocks noGrp="1"/>
          </p:cNvSpPr>
          <p:nvPr>
            <p:ph idx="1"/>
          </p:nvPr>
        </p:nvSpPr>
        <p:spPr>
          <a:xfrm>
            <a:off x="457200" y="890424"/>
            <a:ext cx="8229600" cy="5112568"/>
          </a:xfrm>
        </p:spPr>
        <p:txBody>
          <a:bodyPr>
            <a:noAutofit/>
          </a:bodyPr>
          <a:lstStyle/>
          <a:p>
            <a:pPr marL="342900" indent="-342900">
              <a:buFont typeface="Arial" pitchFamily="34" charset="0"/>
              <a:buChar char="•"/>
            </a:pPr>
            <a:r>
              <a:rPr lang="en-NZ" sz="2400" dirty="0"/>
              <a:t>Implements risk-based regime</a:t>
            </a:r>
          </a:p>
          <a:p>
            <a:pPr marL="714375" lvl="1" indent="-352425">
              <a:buFont typeface="Arial" pitchFamily="34" charset="0"/>
              <a:buChar char="•"/>
            </a:pPr>
            <a:r>
              <a:rPr lang="en-NZ" sz="2400" dirty="0"/>
              <a:t>Updating expected – to reflect changes in environment &amp; state of knowledge </a:t>
            </a:r>
          </a:p>
          <a:p>
            <a:pPr marL="714375" lvl="1" indent="-352425">
              <a:buFont typeface="Arial" pitchFamily="34" charset="0"/>
              <a:buChar char="•"/>
            </a:pPr>
            <a:r>
              <a:rPr lang="en-NZ" sz="2400" dirty="0"/>
              <a:t>Reflecting new technology</a:t>
            </a:r>
          </a:p>
          <a:p>
            <a:pPr marL="342900" indent="-342900">
              <a:buFont typeface="Arial" pitchFamily="34" charset="0"/>
              <a:buChar char="•"/>
            </a:pPr>
            <a:r>
              <a:rPr lang="en-NZ" sz="2400" dirty="0"/>
              <a:t>Clarifies roles and accountabilities for all parties involved in delivering safety </a:t>
            </a:r>
          </a:p>
          <a:p>
            <a:pPr marL="342900" indent="-342900">
              <a:buFont typeface="Arial" pitchFamily="34" charset="0"/>
              <a:buChar char="•"/>
            </a:pPr>
            <a:r>
              <a:rPr lang="en-NZ" sz="2400" dirty="0"/>
              <a:t>More explicit connections: </a:t>
            </a:r>
          </a:p>
          <a:p>
            <a:pPr marL="714375" lvl="1" indent="-352425">
              <a:buFont typeface="Arial" pitchFamily="34" charset="0"/>
              <a:buChar char="•"/>
            </a:pPr>
            <a:r>
              <a:rPr lang="en-NZ" sz="2400" dirty="0"/>
              <a:t>Ability to rely on other ‘certification’: </a:t>
            </a:r>
          </a:p>
          <a:p>
            <a:pPr marL="1076325" lvl="3" indent="-361950">
              <a:buFont typeface="Arial" pitchFamily="34" charset="0"/>
              <a:buChar char="•"/>
            </a:pPr>
            <a:r>
              <a:rPr lang="en-NZ" sz="2000" dirty="0"/>
              <a:t>Certified Design &amp; Manufacturer’s Instructions </a:t>
            </a:r>
          </a:p>
          <a:p>
            <a:pPr marL="1076325" lvl="3" indent="-361950">
              <a:buFont typeface="Arial" pitchFamily="34" charset="0"/>
              <a:buChar char="•"/>
            </a:pPr>
            <a:r>
              <a:rPr lang="en-NZ" sz="2000" dirty="0" err="1"/>
              <a:t>CoCs</a:t>
            </a:r>
            <a:r>
              <a:rPr lang="en-NZ" sz="2000" dirty="0"/>
              <a:t> &amp; GSCs </a:t>
            </a:r>
          </a:p>
          <a:p>
            <a:pPr marL="714375" lvl="1" indent="-352425">
              <a:buFont typeface="Arial" pitchFamily="34" charset="0"/>
              <a:buChar char="•"/>
            </a:pPr>
            <a:r>
              <a:rPr lang="en-NZ" sz="2400" dirty="0"/>
              <a:t>Need to test &amp; verify (‘be satisfied’)</a:t>
            </a:r>
          </a:p>
        </p:txBody>
      </p:sp>
      <p:sp>
        <p:nvSpPr>
          <p:cNvPr id="4" name="Slide Number Placeholder 3"/>
          <p:cNvSpPr>
            <a:spLocks noGrp="1"/>
          </p:cNvSpPr>
          <p:nvPr>
            <p:ph type="sldNum" sz="quarter" idx="12"/>
          </p:nvPr>
        </p:nvSpPr>
        <p:spPr/>
        <p:txBody>
          <a:bodyPr/>
          <a:lstStyle/>
          <a:p>
            <a:fld id="{7437B3C9-9E9E-40F8-97E2-36BC8BE4E2D3}" type="slidenum">
              <a:rPr lang="en-NZ" smtClean="0"/>
              <a:t>43</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5673971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r>
              <a:rPr lang="en-NZ" b="1" dirty="0"/>
              <a:t>Overview of changes </a:t>
            </a:r>
            <a:r>
              <a:rPr lang="en-NZ" b="1" dirty="0" smtClean="0"/>
              <a:t>III</a:t>
            </a:r>
            <a:endParaRPr lang="en-NZ" b="1" dirty="0"/>
          </a:p>
        </p:txBody>
      </p:sp>
      <p:sp>
        <p:nvSpPr>
          <p:cNvPr id="3" name="Content Placeholder 2"/>
          <p:cNvSpPr>
            <a:spLocks noGrp="1"/>
          </p:cNvSpPr>
          <p:nvPr>
            <p:ph idx="1"/>
          </p:nvPr>
        </p:nvSpPr>
        <p:spPr>
          <a:xfrm>
            <a:off x="552450" y="1137153"/>
            <a:ext cx="7772400" cy="4525963"/>
          </a:xfrm>
        </p:spPr>
        <p:txBody>
          <a:bodyPr>
            <a:normAutofit/>
          </a:bodyPr>
          <a:lstStyle/>
          <a:p>
            <a:pPr marL="342900" indent="-342900">
              <a:buFont typeface="Arial" pitchFamily="34" charset="0"/>
              <a:buChar char="•"/>
            </a:pPr>
            <a:r>
              <a:rPr lang="en-NZ" sz="2400" dirty="0"/>
              <a:t>Creates a register of high risk work </a:t>
            </a:r>
          </a:p>
          <a:p>
            <a:pPr marL="342900" indent="-342900">
              <a:buFont typeface="Arial" pitchFamily="34" charset="0"/>
              <a:buChar char="•"/>
            </a:pPr>
            <a:r>
              <a:rPr lang="en-NZ" sz="2400" dirty="0"/>
              <a:t>Introduces ‘safe to use’ certification (GSC)</a:t>
            </a:r>
          </a:p>
          <a:p>
            <a:pPr marL="342900" indent="-342900">
              <a:buFont typeface="Arial" pitchFamily="34" charset="0"/>
              <a:buChar char="•"/>
            </a:pPr>
            <a:r>
              <a:rPr lang="en-NZ" sz="2400" dirty="0"/>
              <a:t>Provides clarity for owners and occupiers</a:t>
            </a:r>
          </a:p>
          <a:p>
            <a:pPr marL="342900" indent="-342900">
              <a:buFont typeface="Arial" pitchFamily="34" charset="0"/>
              <a:buChar char="•"/>
            </a:pPr>
            <a:r>
              <a:rPr lang="en-NZ" sz="2400" dirty="0"/>
              <a:t>Links to other legislation</a:t>
            </a:r>
          </a:p>
          <a:p>
            <a:pPr marL="714375" lvl="1" indent="-352425">
              <a:buFont typeface="Arial" pitchFamily="34" charset="0"/>
              <a:buChar char="•"/>
            </a:pPr>
            <a:r>
              <a:rPr lang="en-NZ" sz="2400" dirty="0"/>
              <a:t>Consumer protection</a:t>
            </a:r>
          </a:p>
          <a:p>
            <a:pPr marL="714375" lvl="1" indent="-352425">
              <a:buFont typeface="Arial" pitchFamily="34" charset="0"/>
              <a:buChar char="•"/>
            </a:pPr>
            <a:r>
              <a:rPr lang="en-NZ" sz="2400" dirty="0"/>
              <a:t>Building Act</a:t>
            </a:r>
          </a:p>
          <a:p>
            <a:pPr marL="342900" indent="-342900">
              <a:buFont typeface="Arial" pitchFamily="34" charset="0"/>
              <a:buChar char="•"/>
            </a:pPr>
            <a:r>
              <a:rPr lang="en-NZ" sz="2400" dirty="0"/>
              <a:t>Improves potential for auditing and enforcement </a:t>
            </a:r>
          </a:p>
          <a:p>
            <a:endParaRPr lang="en-NZ" dirty="0" smtClean="0"/>
          </a:p>
        </p:txBody>
      </p:sp>
      <p:sp>
        <p:nvSpPr>
          <p:cNvPr id="4" name="Slide Number Placeholder 3"/>
          <p:cNvSpPr>
            <a:spLocks noGrp="1"/>
          </p:cNvSpPr>
          <p:nvPr>
            <p:ph type="sldNum" sz="quarter" idx="12"/>
          </p:nvPr>
        </p:nvSpPr>
        <p:spPr/>
        <p:txBody>
          <a:bodyPr/>
          <a:lstStyle/>
          <a:p>
            <a:fld id="{7437B3C9-9E9E-40F8-97E2-36BC8BE4E2D3}" type="slidenum">
              <a:rPr lang="en-NZ" smtClean="0"/>
              <a:t>44</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24349743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74638"/>
            <a:ext cx="8640960" cy="1143000"/>
          </a:xfrm>
        </p:spPr>
        <p:txBody>
          <a:bodyPr>
            <a:noAutofit/>
          </a:bodyPr>
          <a:lstStyle/>
          <a:p>
            <a:r>
              <a:rPr lang="en-NZ" dirty="0" smtClean="0"/>
              <a:t>IPI Systems I</a:t>
            </a:r>
            <a:endParaRPr lang="en-NZ" b="1" dirty="0"/>
          </a:p>
        </p:txBody>
      </p:sp>
      <p:sp>
        <p:nvSpPr>
          <p:cNvPr id="3" name="Content Placeholder 2"/>
          <p:cNvSpPr>
            <a:spLocks noGrp="1"/>
          </p:cNvSpPr>
          <p:nvPr>
            <p:ph idx="1"/>
          </p:nvPr>
        </p:nvSpPr>
        <p:spPr/>
        <p:txBody>
          <a:bodyPr>
            <a:normAutofit/>
          </a:bodyPr>
          <a:lstStyle/>
          <a:p>
            <a:pPr marL="0" lvl="0" indent="0">
              <a:buNone/>
            </a:pPr>
            <a:r>
              <a:rPr lang="en-NZ" sz="2400" dirty="0" smtClean="0"/>
              <a:t>Increased Pressure Installation (IPI) </a:t>
            </a:r>
          </a:p>
          <a:p>
            <a:pPr marL="342900" lvl="0" indent="-342900">
              <a:buFont typeface="Arial" pitchFamily="34" charset="0"/>
              <a:buChar char="•"/>
            </a:pPr>
            <a:r>
              <a:rPr lang="en-NZ" sz="2400" dirty="0" smtClean="0"/>
              <a:t>Domestic installation system </a:t>
            </a:r>
          </a:p>
          <a:p>
            <a:pPr marL="342900" lvl="0" indent="-342900">
              <a:buFont typeface="Arial" pitchFamily="34" charset="0"/>
              <a:buChar char="•"/>
            </a:pPr>
            <a:r>
              <a:rPr lang="en-NZ" sz="2400" dirty="0" smtClean="0"/>
              <a:t>Used mid 1987 to 1991 </a:t>
            </a:r>
          </a:p>
          <a:p>
            <a:pPr marL="714375" lvl="1" indent="-352425">
              <a:buFont typeface="Arial" pitchFamily="34" charset="0"/>
              <a:buChar char="•"/>
            </a:pPr>
            <a:r>
              <a:rPr lang="en-NZ" sz="2000" dirty="0"/>
              <a:t>About 4000 installations </a:t>
            </a:r>
            <a:endParaRPr lang="en-NZ" sz="2000" dirty="0" smtClean="0"/>
          </a:p>
          <a:p>
            <a:pPr marL="342900" lvl="0" indent="-342900">
              <a:buFont typeface="Arial" pitchFamily="34" charset="0"/>
              <a:buChar char="•"/>
            </a:pPr>
            <a:r>
              <a:rPr lang="en-NZ" sz="2400" dirty="0" smtClean="0"/>
              <a:t>‘High’ installation pressure </a:t>
            </a:r>
          </a:p>
          <a:p>
            <a:pPr marL="714375" lvl="1" indent="-352425">
              <a:buFont typeface="Arial" pitchFamily="34" charset="0"/>
              <a:buChar char="•"/>
            </a:pPr>
            <a:r>
              <a:rPr lang="en-NZ" sz="2000" dirty="0"/>
              <a:t>35 </a:t>
            </a:r>
            <a:r>
              <a:rPr lang="en-NZ" sz="2000" dirty="0" err="1"/>
              <a:t>kPa</a:t>
            </a:r>
            <a:r>
              <a:rPr lang="en-NZ" sz="2000" dirty="0"/>
              <a:t> </a:t>
            </a:r>
          </a:p>
          <a:p>
            <a:pPr marL="342900" lvl="0" indent="-342900">
              <a:buFont typeface="Arial" pitchFamily="34" charset="0"/>
              <a:buChar char="•"/>
            </a:pPr>
            <a:r>
              <a:rPr lang="en-NZ" sz="2400" dirty="0" smtClean="0"/>
              <a:t>Narrow bore nylon or copper tubing </a:t>
            </a:r>
          </a:p>
          <a:p>
            <a:pPr marL="714375" lvl="1" indent="-352425">
              <a:buFont typeface="Arial" pitchFamily="34" charset="0"/>
              <a:buChar char="•"/>
            </a:pPr>
            <a:r>
              <a:rPr lang="en-NZ" sz="2000" dirty="0"/>
              <a:t>≤ 8 mm OD</a:t>
            </a:r>
          </a:p>
          <a:p>
            <a:pPr marL="342900" lvl="0" indent="-342900">
              <a:buFont typeface="Arial" pitchFamily="34" charset="0"/>
              <a:buChar char="•"/>
            </a:pPr>
            <a:r>
              <a:rPr lang="en-NZ" sz="2400" dirty="0" smtClean="0"/>
              <a:t>Separate line to each appliance </a:t>
            </a:r>
          </a:p>
          <a:p>
            <a:pPr marL="714375" lvl="1" indent="-352425">
              <a:buFont typeface="Arial" pitchFamily="34" charset="0"/>
              <a:buChar char="•"/>
            </a:pPr>
            <a:r>
              <a:rPr lang="en-NZ" sz="2000" dirty="0"/>
              <a:t>Manifold downstream of meter </a:t>
            </a:r>
          </a:p>
          <a:p>
            <a:pPr marL="714375" lvl="1" indent="-352425">
              <a:buFont typeface="Arial" pitchFamily="34" charset="0"/>
              <a:buChar char="•"/>
            </a:pPr>
            <a:r>
              <a:rPr lang="en-NZ" sz="2000" dirty="0"/>
              <a:t>Secondary regulator before appliance </a:t>
            </a:r>
          </a:p>
        </p:txBody>
      </p:sp>
      <p:sp>
        <p:nvSpPr>
          <p:cNvPr id="4" name="Slide Number Placeholder 3"/>
          <p:cNvSpPr>
            <a:spLocks noGrp="1"/>
          </p:cNvSpPr>
          <p:nvPr>
            <p:ph type="sldNum" sz="quarter" idx="12"/>
          </p:nvPr>
        </p:nvSpPr>
        <p:spPr/>
        <p:txBody>
          <a:bodyPr/>
          <a:lstStyle/>
          <a:p>
            <a:fld id="{7437B3C9-9E9E-40F8-97E2-36BC8BE4E2D3}" type="slidenum">
              <a:rPr lang="en-NZ" smtClean="0"/>
              <a:t>45</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70823584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74638"/>
            <a:ext cx="8640960" cy="1143000"/>
          </a:xfrm>
        </p:spPr>
        <p:txBody>
          <a:bodyPr>
            <a:noAutofit/>
          </a:bodyPr>
          <a:lstStyle/>
          <a:p>
            <a:r>
              <a:rPr lang="en-NZ" dirty="0" smtClean="0"/>
              <a:t>IPI Systems II</a:t>
            </a:r>
            <a:endParaRPr lang="en-NZ" b="1" dirty="0"/>
          </a:p>
        </p:txBody>
      </p:sp>
      <p:sp>
        <p:nvSpPr>
          <p:cNvPr id="3" name="Content Placeholder 2"/>
          <p:cNvSpPr>
            <a:spLocks noGrp="1"/>
          </p:cNvSpPr>
          <p:nvPr>
            <p:ph idx="1"/>
          </p:nvPr>
        </p:nvSpPr>
        <p:spPr/>
        <p:txBody>
          <a:bodyPr>
            <a:normAutofit/>
          </a:bodyPr>
          <a:lstStyle/>
          <a:p>
            <a:pPr marL="0" lvl="0" indent="0">
              <a:buNone/>
            </a:pPr>
            <a:r>
              <a:rPr lang="en-NZ" sz="2400" dirty="0" smtClean="0"/>
              <a:t>Approval withdrawn in 1991 </a:t>
            </a:r>
          </a:p>
          <a:p>
            <a:pPr marL="342900" lvl="0" indent="-342900">
              <a:buFont typeface="Arial" pitchFamily="34" charset="0"/>
              <a:buChar char="•"/>
            </a:pPr>
            <a:r>
              <a:rPr lang="en-NZ" sz="2400" dirty="0" smtClean="0"/>
              <a:t>Vulnerability to rodent damage identified </a:t>
            </a:r>
          </a:p>
          <a:p>
            <a:pPr marL="342900" lvl="0" indent="-342900">
              <a:buFont typeface="Arial" pitchFamily="34" charset="0"/>
              <a:buChar char="•"/>
            </a:pPr>
            <a:r>
              <a:rPr lang="en-NZ" sz="2400" dirty="0" smtClean="0"/>
              <a:t>Existing systems accepted </a:t>
            </a:r>
          </a:p>
          <a:p>
            <a:pPr marL="714375" lvl="1" indent="-352425">
              <a:buFont typeface="Arial" pitchFamily="34" charset="0"/>
              <a:buChar char="•"/>
            </a:pPr>
            <a:r>
              <a:rPr lang="en-NZ" sz="2000" dirty="0"/>
              <a:t>If complied with IPI Interim Specifications </a:t>
            </a:r>
          </a:p>
          <a:p>
            <a:pPr marL="342900" indent="-342900">
              <a:buFont typeface="Arial" pitchFamily="34" charset="0"/>
              <a:buChar char="•"/>
            </a:pPr>
            <a:r>
              <a:rPr lang="en-NZ" sz="2400" dirty="0" smtClean="0"/>
              <a:t>Mixed installations acceptable </a:t>
            </a:r>
          </a:p>
          <a:p>
            <a:pPr marL="714375" lvl="1" indent="-352425">
              <a:buFont typeface="Arial" pitchFamily="34" charset="0"/>
              <a:buChar char="•"/>
            </a:pPr>
            <a:r>
              <a:rPr lang="en-NZ" sz="2000" dirty="0"/>
              <a:t>IPI at 35 </a:t>
            </a:r>
            <a:r>
              <a:rPr lang="en-NZ" sz="2000" dirty="0" err="1"/>
              <a:t>kPa</a:t>
            </a:r>
            <a:r>
              <a:rPr lang="en-NZ" sz="2000" dirty="0"/>
              <a:t> off manifold </a:t>
            </a:r>
          </a:p>
          <a:p>
            <a:pPr marL="714375" lvl="1" indent="-352425">
              <a:buFont typeface="Arial" pitchFamily="34" charset="0"/>
              <a:buChar char="•"/>
            </a:pPr>
            <a:r>
              <a:rPr lang="en-NZ" sz="2000" dirty="0"/>
              <a:t>Conventional at ≤ 7 </a:t>
            </a:r>
            <a:r>
              <a:rPr lang="en-NZ" sz="2000" dirty="0" err="1"/>
              <a:t>kPa</a:t>
            </a:r>
            <a:r>
              <a:rPr lang="en-NZ" sz="2000" dirty="0"/>
              <a:t> off tee before manifold </a:t>
            </a:r>
          </a:p>
        </p:txBody>
      </p:sp>
      <p:sp>
        <p:nvSpPr>
          <p:cNvPr id="4" name="Slide Number Placeholder 3"/>
          <p:cNvSpPr>
            <a:spLocks noGrp="1"/>
          </p:cNvSpPr>
          <p:nvPr>
            <p:ph type="sldNum" sz="quarter" idx="12"/>
          </p:nvPr>
        </p:nvSpPr>
        <p:spPr/>
        <p:txBody>
          <a:bodyPr/>
          <a:lstStyle/>
          <a:p>
            <a:fld id="{7437B3C9-9E9E-40F8-97E2-36BC8BE4E2D3}" type="slidenum">
              <a:rPr lang="en-NZ" smtClean="0"/>
              <a:t>46</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173116312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74638"/>
            <a:ext cx="8640960" cy="1143000"/>
          </a:xfrm>
        </p:spPr>
        <p:txBody>
          <a:bodyPr>
            <a:noAutofit/>
          </a:bodyPr>
          <a:lstStyle/>
          <a:p>
            <a:r>
              <a:rPr lang="en-NZ" dirty="0" smtClean="0"/>
              <a:t>IPI Systems III </a:t>
            </a:r>
            <a:endParaRPr lang="en-NZ" b="1" dirty="0"/>
          </a:p>
        </p:txBody>
      </p:sp>
      <p:sp>
        <p:nvSpPr>
          <p:cNvPr id="3" name="Content Placeholder 2"/>
          <p:cNvSpPr>
            <a:spLocks noGrp="1"/>
          </p:cNvSpPr>
          <p:nvPr>
            <p:ph idx="1"/>
          </p:nvPr>
        </p:nvSpPr>
        <p:spPr/>
        <p:txBody>
          <a:bodyPr>
            <a:normAutofit/>
          </a:bodyPr>
          <a:lstStyle/>
          <a:p>
            <a:pPr marL="342900" indent="-342900">
              <a:buFont typeface="Arial" pitchFamily="34" charset="0"/>
              <a:buChar char="•"/>
            </a:pPr>
            <a:r>
              <a:rPr lang="en-NZ" sz="2400" dirty="0"/>
              <a:t>Systems not accepted:  </a:t>
            </a:r>
          </a:p>
          <a:p>
            <a:pPr marL="714375" lvl="1" indent="-352425">
              <a:buFont typeface="Arial" pitchFamily="34" charset="0"/>
              <a:buChar char="•"/>
            </a:pPr>
            <a:r>
              <a:rPr lang="en-NZ" sz="2000" dirty="0"/>
              <a:t>Conventional &gt; 7 </a:t>
            </a:r>
            <a:r>
              <a:rPr lang="en-NZ" sz="2000" dirty="0" err="1"/>
              <a:t>kPa</a:t>
            </a:r>
            <a:r>
              <a:rPr lang="en-NZ" sz="2000" dirty="0"/>
              <a:t> (domestic)</a:t>
            </a:r>
          </a:p>
          <a:p>
            <a:pPr marL="714375" lvl="1" indent="-352425">
              <a:buFont typeface="Arial" pitchFamily="34" charset="0"/>
              <a:buChar char="•"/>
            </a:pPr>
            <a:r>
              <a:rPr lang="en-NZ" sz="2000" dirty="0"/>
              <a:t>Hybrid conventional &gt; 7 </a:t>
            </a:r>
            <a:r>
              <a:rPr lang="en-NZ" sz="2000" dirty="0" err="1"/>
              <a:t>kPa</a:t>
            </a:r>
            <a:r>
              <a:rPr lang="en-NZ" sz="2000" dirty="0"/>
              <a:t> + IPI </a:t>
            </a:r>
          </a:p>
          <a:p>
            <a:pPr marL="714375" lvl="1" indent="-352425">
              <a:buFont typeface="Arial" pitchFamily="34" charset="0"/>
              <a:buChar char="•"/>
            </a:pPr>
            <a:r>
              <a:rPr lang="en-NZ" sz="2000" dirty="0"/>
              <a:t>IPI tube branched after manifold</a:t>
            </a:r>
          </a:p>
          <a:p>
            <a:pPr marL="342900" indent="-342900">
              <a:buFont typeface="Arial" pitchFamily="34" charset="0"/>
              <a:buChar char="•"/>
            </a:pPr>
            <a:r>
              <a:rPr lang="en-NZ" sz="2400" dirty="0">
                <a:hlinkClick r:id="rId2"/>
              </a:rPr>
              <a:t>Bulletin </a:t>
            </a:r>
            <a:r>
              <a:rPr lang="en-NZ" sz="2400" dirty="0" smtClean="0">
                <a:hlinkClick r:id="rId2"/>
              </a:rPr>
              <a:t>(2003)</a:t>
            </a:r>
            <a:r>
              <a:rPr lang="en-NZ" sz="2400" dirty="0" smtClean="0"/>
              <a:t> </a:t>
            </a:r>
          </a:p>
          <a:p>
            <a:pPr marL="714375" lvl="1" indent="-352425">
              <a:buFont typeface="Arial" pitchFamily="34" charset="0"/>
              <a:buChar char="•"/>
            </a:pPr>
            <a:r>
              <a:rPr lang="en-NZ" sz="2000" dirty="0" smtClean="0"/>
              <a:t>Description of IPI systems </a:t>
            </a:r>
          </a:p>
          <a:p>
            <a:pPr marL="714375" lvl="1" indent="-352425">
              <a:buFont typeface="Arial" pitchFamily="34" charset="0"/>
              <a:buChar char="•"/>
            </a:pPr>
            <a:r>
              <a:rPr lang="en-NZ" sz="2000" dirty="0" smtClean="0"/>
              <a:t>Gives </a:t>
            </a:r>
            <a:r>
              <a:rPr lang="en-NZ" sz="2000" dirty="0"/>
              <a:t>recommended checks </a:t>
            </a:r>
            <a:r>
              <a:rPr lang="en-NZ" sz="2000" dirty="0" smtClean="0"/>
              <a:t>for IPI systems </a:t>
            </a:r>
            <a:endParaRPr lang="en-NZ" sz="2000" dirty="0"/>
          </a:p>
          <a:p>
            <a:pPr marL="714375" lvl="1" indent="-352425">
              <a:buFont typeface="Arial" pitchFamily="34" charset="0"/>
              <a:buChar char="•"/>
            </a:pPr>
            <a:r>
              <a:rPr lang="en-NZ" sz="2000" dirty="0" smtClean="0"/>
              <a:t>Provides </a:t>
            </a:r>
            <a:r>
              <a:rPr lang="en-NZ" sz="2000" dirty="0"/>
              <a:t>guidance on how to go about modifying </a:t>
            </a:r>
            <a:r>
              <a:rPr lang="en-NZ" sz="2000" dirty="0" smtClean="0"/>
              <a:t>non-complying installations </a:t>
            </a:r>
            <a:endParaRPr lang="en-NZ" sz="2000" dirty="0"/>
          </a:p>
          <a:p>
            <a:pPr marL="342900" indent="-342900">
              <a:buFont typeface="Arial" pitchFamily="34" charset="0"/>
              <a:buChar char="•"/>
            </a:pPr>
            <a:r>
              <a:rPr lang="en-NZ" sz="2400" dirty="0" smtClean="0">
                <a:hlinkClick r:id="rId3"/>
              </a:rPr>
              <a:t>www.energysafety.govt.nz</a:t>
            </a:r>
            <a:r>
              <a:rPr lang="en-NZ" sz="2400" dirty="0" smtClean="0"/>
              <a:t> </a:t>
            </a:r>
            <a:endParaRPr lang="en-NZ" sz="2400" dirty="0"/>
          </a:p>
          <a:p>
            <a:pPr lvl="0"/>
            <a:endParaRPr lang="en-NZ" sz="2400" dirty="0" smtClean="0"/>
          </a:p>
        </p:txBody>
      </p:sp>
      <p:sp>
        <p:nvSpPr>
          <p:cNvPr id="4" name="Slide Number Placeholder 3"/>
          <p:cNvSpPr>
            <a:spLocks noGrp="1"/>
          </p:cNvSpPr>
          <p:nvPr>
            <p:ph type="sldNum" sz="quarter" idx="12"/>
          </p:nvPr>
        </p:nvSpPr>
        <p:spPr/>
        <p:txBody>
          <a:bodyPr/>
          <a:lstStyle/>
          <a:p>
            <a:fld id="{7437B3C9-9E9E-40F8-97E2-36BC8BE4E2D3}" type="slidenum">
              <a:rPr lang="en-NZ" smtClean="0"/>
              <a:t>47</a:t>
            </a:fld>
            <a:endParaRPr lang="en-NZ"/>
          </a:p>
        </p:txBody>
      </p:sp>
      <p:sp>
        <p:nvSpPr>
          <p:cNvPr id="5" name="Date Placeholder 4"/>
          <p:cNvSpPr>
            <a:spLocks noGrp="1"/>
          </p:cNvSpPr>
          <p:nvPr>
            <p:ph type="dt" sz="half" idx="10"/>
          </p:nvPr>
        </p:nvSpPr>
        <p:spPr/>
        <p:txBody>
          <a:bodyPr/>
          <a:lstStyle/>
          <a:p>
            <a:r>
              <a:rPr lang="en-US" smtClean="0"/>
              <a:t>8 April 2014</a:t>
            </a:r>
            <a:endParaRPr lang="en-US" dirty="0"/>
          </a:p>
        </p:txBody>
      </p:sp>
      <p:sp>
        <p:nvSpPr>
          <p:cNvPr id="6" name="Footer Placeholder 5"/>
          <p:cNvSpPr>
            <a:spLocks noGrp="1"/>
          </p:cNvSpPr>
          <p:nvPr>
            <p:ph type="ftr" sz="quarter" idx="11"/>
          </p:nvPr>
        </p:nvSpPr>
        <p:spPr/>
        <p:txBody>
          <a:bodyPr/>
          <a:lstStyle/>
          <a:p>
            <a:r>
              <a:rPr lang="en-US" smtClean="0"/>
              <a:t>WorkSafe New Zealand</a:t>
            </a:r>
            <a:endParaRPr lang="en-US" dirty="0"/>
          </a:p>
        </p:txBody>
      </p:sp>
    </p:spTree>
    <p:extLst>
      <p:ext uri="{BB962C8B-B14F-4D97-AF65-F5344CB8AC3E}">
        <p14:creationId xmlns:p14="http://schemas.microsoft.com/office/powerpoint/2010/main" val="283407049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NZ" dirty="0"/>
              <a:t>Energy Safety</a:t>
            </a:r>
          </a:p>
        </p:txBody>
      </p:sp>
      <p:sp>
        <p:nvSpPr>
          <p:cNvPr id="3" name="Subtitle 2"/>
          <p:cNvSpPr>
            <a:spLocks noGrp="1"/>
          </p:cNvSpPr>
          <p:nvPr>
            <p:ph type="subTitle" idx="1"/>
          </p:nvPr>
        </p:nvSpPr>
        <p:spPr/>
        <p:txBody>
          <a:bodyPr/>
          <a:lstStyle/>
          <a:p>
            <a:r>
              <a:rPr lang="en-NZ" dirty="0" smtClean="0">
                <a:solidFill>
                  <a:srgbClr val="7030A0"/>
                </a:solidFill>
                <a:hlinkClick r:id="rId2"/>
              </a:rPr>
              <a:t>www.worksafe.govt.nz</a:t>
            </a:r>
            <a:r>
              <a:rPr lang="en-NZ" dirty="0" smtClean="0">
                <a:solidFill>
                  <a:srgbClr val="7030A0"/>
                </a:solidFill>
              </a:rPr>
              <a:t> </a:t>
            </a:r>
          </a:p>
          <a:p>
            <a:r>
              <a:rPr lang="en-NZ" sz="2400" dirty="0" smtClean="0">
                <a:solidFill>
                  <a:srgbClr val="7030A0"/>
                </a:solidFill>
                <a:hlinkClick r:id="rId3"/>
              </a:rPr>
              <a:t>www.energysafety.govt.nz</a:t>
            </a:r>
            <a:r>
              <a:rPr lang="en-NZ" dirty="0" smtClean="0">
                <a:solidFill>
                  <a:srgbClr val="7030A0"/>
                </a:solidFill>
              </a:rPr>
              <a:t> </a:t>
            </a:r>
            <a:endParaRPr lang="en-NZ" dirty="0"/>
          </a:p>
        </p:txBody>
      </p:sp>
      <p:sp>
        <p:nvSpPr>
          <p:cNvPr id="4" name="Date Placeholder 5"/>
          <p:cNvSpPr txBox="1">
            <a:spLocks/>
          </p:cNvSpPr>
          <p:nvPr/>
        </p:nvSpPr>
        <p:spPr>
          <a:xfrm>
            <a:off x="1811422" y="5460985"/>
            <a:ext cx="7008132" cy="975895"/>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1600" dirty="0" smtClean="0">
                <a:latin typeface="Verdana"/>
                <a:cs typeface="Verdana"/>
              </a:rPr>
              <a:t>8 April 2014</a:t>
            </a:r>
            <a:endParaRPr lang="en-US" sz="1600" dirty="0">
              <a:latin typeface="Verdana"/>
              <a:cs typeface="Verdana"/>
            </a:endParaRPr>
          </a:p>
        </p:txBody>
      </p:sp>
      <p:pic>
        <p:nvPicPr>
          <p:cNvPr id="5"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50602" y="4870490"/>
            <a:ext cx="820972" cy="7259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3" descr="O:\Acts and Regulations\Colour Gas compliance label copy.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50602" y="2712506"/>
            <a:ext cx="783772" cy="7430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4645813"/>
      </p:ext>
    </p:extLst>
  </p:cSld>
  <p:clrMapOvr>
    <a:masterClrMapping/>
  </p:clrMapOvr>
  <p:timing>
    <p:tnLst>
      <p:par>
        <p:cTn id="1" dur="indefinite" restart="never" nodeType="tmRoot"/>
      </p:par>
    </p:tnLst>
  </p:timing>
</p:sld>
</file>

<file path=ppt/theme/theme1.xml><?xml version="1.0" encoding="utf-8"?>
<a:theme xmlns:a="http://schemas.openxmlformats.org/drawingml/2006/main" name="Gasfitting certificaton 2014-04-08">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 xmlns:thm15="http://schemas.microsoft.com/office/thememl/2012/main" name="Worksafe PowerPoint Template.potx" id="{FF3C547E-AB8E-4ED8-9A8F-8D19306EA099}" vid="{522988FA-F5EF-4CFA-8642-ADC887529806}"/>
    </a:ext>
  </a:extLst>
</a:theme>
</file>

<file path=ppt/theme/theme2.xml><?xml version="1.0" encoding="utf-8"?>
<a:theme xmlns:a="http://schemas.openxmlformats.org/drawingml/2006/main" name="Dark Backgroun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 xmlns:thm15="http://schemas.microsoft.com/office/thememl/2012/main" name="Worksafe PowerPoint Template.potx" id="{FF3C547E-AB8E-4ED8-9A8F-8D19306EA099}" vid="{0C520BD2-9B16-4903-B3E1-FC1C7A36479C}"/>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509FF022973D246A061D68F6B2C9938" ma:contentTypeVersion="1" ma:contentTypeDescription="Create a new document." ma:contentTypeScope="" ma:versionID="9bee3f639c2bd9dcde5de5b4c2198e94">
  <xsd:schema xmlns:xsd="http://www.w3.org/2001/XMLSchema" xmlns:xs="http://www.w3.org/2001/XMLSchema" xmlns:p="http://schemas.microsoft.com/office/2006/metadata/properties" xmlns:ns1="http://schemas.microsoft.com/sharepoint/v3" targetNamespace="http://schemas.microsoft.com/office/2006/metadata/properties" ma:root="true" ma:fieldsID="48c5b5cd9b8d25ff6dd15848836f4270" ns1:_="">
    <xsd:import namespace="http://schemas.microsoft.com/sharepoint/v3"/>
    <xsd:element name="properties">
      <xsd:complexType>
        <xsd:sequence>
          <xsd:element name="documentManagement">
            <xsd:complexType>
              <xsd:all>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description="Scheduling Start Date is a site column created by the Publishing feature. It is used to specify the date and time on which this page will first appear to site visitors." ma:hidden="true" ma:internalName="PublishingStartDate">
      <xsd:simpleType>
        <xsd:restriction base="dms:Unknown"/>
      </xsd:simpleType>
    </xsd:element>
    <xsd:element name="PublishingExpirationDate" ma:index="9" nillable="true" ma:displayName="Scheduling End Date" ma:description="Scheduling End Date is a site column created by the Publishing feature. It is used to specify the date and time on which this page will no longer appear to site visitors." ma:hidden="true" ma:internalName="PublishingExpirationDat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9671835-E466-4965-9883-42D1BC7460A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DF3C52F-DF45-4EFC-BE78-42FC35E71A38}">
  <ds:schemaRefs>
    <ds:schemaRef ds:uri="http://schemas.microsoft.com/office/2006/metadata/properties"/>
    <ds:schemaRef ds:uri="http://schemas.microsoft.com/office/2006/documentManagement/types"/>
    <ds:schemaRef ds:uri="http://purl.org/dc/terms/"/>
    <ds:schemaRef ds:uri="http://purl.org/dc/dcmitype/"/>
    <ds:schemaRef ds:uri="http://purl.org/dc/elements/1.1/"/>
    <ds:schemaRef ds:uri="http://schemas.microsoft.com/sharepoint/v3"/>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BE0FC009-58C0-40D0-9093-CFE746316C5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Gasfitting certificaton 2014-04-08</Template>
  <TotalTime>276</TotalTime>
  <Words>3936</Words>
  <Application>Microsoft Office PowerPoint</Application>
  <PresentationFormat>On-screen Show (4:3)</PresentationFormat>
  <Paragraphs>455</Paragraphs>
  <Slides>48</Slides>
  <Notes>11</Notes>
  <HiddenSlides>0</HiddenSlides>
  <MMClips>0</MMClips>
  <ScaleCrop>false</ScaleCrop>
  <HeadingPairs>
    <vt:vector size="4" baseType="variant">
      <vt:variant>
        <vt:lpstr>Theme</vt:lpstr>
      </vt:variant>
      <vt:variant>
        <vt:i4>2</vt:i4>
      </vt:variant>
      <vt:variant>
        <vt:lpstr>Slide Titles</vt:lpstr>
      </vt:variant>
      <vt:variant>
        <vt:i4>48</vt:i4>
      </vt:variant>
    </vt:vector>
  </HeadingPairs>
  <TitlesOfParts>
    <vt:vector size="50" baseType="lpstr">
      <vt:lpstr>Gasfitting certificaton 2014-04-08</vt:lpstr>
      <vt:lpstr>Dark Background</vt:lpstr>
      <vt:lpstr>Gasfitting certification</vt:lpstr>
      <vt:lpstr>Gasfitting Certification</vt:lpstr>
      <vt:lpstr>Why certification?</vt:lpstr>
      <vt:lpstr>risk management Approach</vt:lpstr>
      <vt:lpstr>Deciding on gasfitting risk category</vt:lpstr>
      <vt:lpstr>Is it gasfitting?</vt:lpstr>
      <vt:lpstr>Low-risk gasfitting</vt:lpstr>
      <vt:lpstr>Low-risk gasfitting</vt:lpstr>
      <vt:lpstr>Low-risk gasfitting</vt:lpstr>
      <vt:lpstr>High risk gasfitting</vt:lpstr>
      <vt:lpstr>High-risk gasfitting</vt:lpstr>
      <vt:lpstr>High-risk gasfitting</vt:lpstr>
      <vt:lpstr>General gasfitting</vt:lpstr>
      <vt:lpstr>Examples</vt:lpstr>
      <vt:lpstr>Example 1 – New installation</vt:lpstr>
      <vt:lpstr>Example 2 - Replacement</vt:lpstr>
      <vt:lpstr>Example 3 – modification</vt:lpstr>
      <vt:lpstr>Example 4 – other means of compliance</vt:lpstr>
      <vt:lpstr>Example 5 – Pipework only</vt:lpstr>
      <vt:lpstr>Example 6 – Pipework and connection</vt:lpstr>
      <vt:lpstr>Example 7 – Repairs</vt:lpstr>
      <vt:lpstr>Responsibility – part installation</vt:lpstr>
      <vt:lpstr>Supply pressure interpretation I</vt:lpstr>
      <vt:lpstr>PowerPoint Presentation</vt:lpstr>
      <vt:lpstr>Example 8 – Replacement of pigtail</vt:lpstr>
      <vt:lpstr>Multiple contractors</vt:lpstr>
      <vt:lpstr>Staged work</vt:lpstr>
      <vt:lpstr>Example 9 – replacing fittings</vt:lpstr>
      <vt:lpstr>Example 10 – disturbance of pipework</vt:lpstr>
      <vt:lpstr>Overlapping high-risk criteria - I</vt:lpstr>
      <vt:lpstr>Overlapping high-risk criteria - II</vt:lpstr>
      <vt:lpstr>Everything is to be certified</vt:lpstr>
      <vt:lpstr>Dates on certification forms</vt:lpstr>
      <vt:lpstr>Completion date for staged work</vt:lpstr>
      <vt:lpstr>Clarification – date of connection</vt:lpstr>
      <vt:lpstr>Information on CoCs</vt:lpstr>
      <vt:lpstr>What is a Certified Design?</vt:lpstr>
      <vt:lpstr>When is a Certified Design required?</vt:lpstr>
      <vt:lpstr>Monitoring </vt:lpstr>
      <vt:lpstr>EGHR – Records entered </vt:lpstr>
      <vt:lpstr>EGHR – User registrations </vt:lpstr>
      <vt:lpstr>Overview of changes I</vt:lpstr>
      <vt:lpstr>Overview of changes II</vt:lpstr>
      <vt:lpstr>Overview of changes III</vt:lpstr>
      <vt:lpstr>IPI Systems I</vt:lpstr>
      <vt:lpstr>IPI Systems II</vt:lpstr>
      <vt:lpstr>IPI Systems III </vt:lpstr>
      <vt:lpstr>Energy Safety</vt:lpstr>
    </vt:vector>
  </TitlesOfParts>
  <Company>Ministry of Economic Development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Gasfitting certification</dc:title>
  <dc:creator>Paul Stannard</dc:creator>
  <dc:description>Designed by Clemenger and Developed by Allfields for Worksafe New Zealand</dc:description>
  <cp:lastModifiedBy>Paul Stannard</cp:lastModifiedBy>
  <cp:revision>38</cp:revision>
  <cp:lastPrinted>2014-04-08T03:13:36Z</cp:lastPrinted>
  <dcterms:created xsi:type="dcterms:W3CDTF">2014-04-06T21:48:48Z</dcterms:created>
  <dcterms:modified xsi:type="dcterms:W3CDTF">2014-04-09T22:30:19Z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0x010100E509FF022973D246A061D68F6B2C9938</vt:lpwstr>
  </property>
</Properties>
</file>